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76" r:id="rId6"/>
    <p:sldId id="278" r:id="rId7"/>
    <p:sldId id="261" r:id="rId8"/>
    <p:sldId id="277" r:id="rId9"/>
    <p:sldId id="262" r:id="rId10"/>
    <p:sldId id="263" r:id="rId11"/>
    <p:sldId id="264" r:id="rId12"/>
    <p:sldId id="265" r:id="rId13"/>
    <p:sldId id="275" r:id="rId14"/>
    <p:sldId id="266" r:id="rId15"/>
    <p:sldId id="267" r:id="rId16"/>
    <p:sldId id="268" r:id="rId17"/>
    <p:sldId id="269" r:id="rId18"/>
    <p:sldId id="270" r:id="rId19"/>
    <p:sldId id="271" r:id="rId20"/>
    <p:sldId id="272"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1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628FA3-3CDE-4D2A-BBAE-AFB3024D74E0}" type="datetimeFigureOut">
              <a:rPr lang="en-US" smtClean="0"/>
              <a:t>1/23/2019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49268-F83B-476D-8AF5-03586E04E6B2}" type="slidenum">
              <a:rPr lang="en-US" smtClean="0"/>
              <a:t>‹#›</a:t>
            </a:fld>
            <a:endParaRPr lang="en-US"/>
          </a:p>
        </p:txBody>
      </p:sp>
    </p:spTree>
    <p:extLst>
      <p:ext uri="{BB962C8B-B14F-4D97-AF65-F5344CB8AC3E}">
        <p14:creationId xmlns:p14="http://schemas.microsoft.com/office/powerpoint/2010/main" val="4201072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about life outside work then ask about behaviors that children exhibit in school</a:t>
            </a:r>
            <a:endParaRPr lang="en-US" dirty="0"/>
          </a:p>
        </p:txBody>
      </p:sp>
      <p:sp>
        <p:nvSpPr>
          <p:cNvPr id="4" name="Slide Number Placeholder 3"/>
          <p:cNvSpPr>
            <a:spLocks noGrp="1"/>
          </p:cNvSpPr>
          <p:nvPr>
            <p:ph type="sldNum" sz="quarter" idx="10"/>
          </p:nvPr>
        </p:nvSpPr>
        <p:spPr/>
        <p:txBody>
          <a:bodyPr/>
          <a:lstStyle/>
          <a:p>
            <a:fld id="{DA4CF63B-E254-4F29-851B-96942CB52717}" type="slidenum">
              <a:rPr lang="en-US" smtClean="0"/>
              <a:pPr/>
              <a:t>3</a:t>
            </a:fld>
            <a:endParaRPr lang="en-US"/>
          </a:p>
        </p:txBody>
      </p:sp>
    </p:spTree>
    <p:extLst>
      <p:ext uri="{BB962C8B-B14F-4D97-AF65-F5344CB8AC3E}">
        <p14:creationId xmlns:p14="http://schemas.microsoft.com/office/powerpoint/2010/main" val="1534503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BEFORE GOING TO NEXT SLIDE! What can you do to build relationships in the classroom?</a:t>
            </a:r>
          </a:p>
          <a:p>
            <a:r>
              <a:rPr lang="en-US" dirty="0" smtClean="0"/>
              <a:t>What are some ideas for making deposits?</a:t>
            </a:r>
            <a:endParaRPr lang="en-US" dirty="0"/>
          </a:p>
        </p:txBody>
      </p:sp>
      <p:sp>
        <p:nvSpPr>
          <p:cNvPr id="4" name="Slide Number Placeholder 3"/>
          <p:cNvSpPr>
            <a:spLocks noGrp="1"/>
          </p:cNvSpPr>
          <p:nvPr>
            <p:ph type="sldNum" sz="quarter" idx="10"/>
          </p:nvPr>
        </p:nvSpPr>
        <p:spPr/>
        <p:txBody>
          <a:bodyPr/>
          <a:lstStyle/>
          <a:p>
            <a:fld id="{DA4CF63B-E254-4F29-851B-96942CB52717}" type="slidenum">
              <a:rPr lang="en-US" smtClean="0"/>
              <a:pPr/>
              <a:t>20</a:t>
            </a:fld>
            <a:endParaRPr lang="en-US"/>
          </a:p>
        </p:txBody>
      </p:sp>
    </p:spTree>
    <p:extLst>
      <p:ext uri="{BB962C8B-B14F-4D97-AF65-F5344CB8AC3E}">
        <p14:creationId xmlns:p14="http://schemas.microsoft.com/office/powerpoint/2010/main" val="1318101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Instead</a:t>
            </a:r>
            <a:r>
              <a:rPr lang="en-US" baseline="0" dirty="0" smtClean="0"/>
              <a:t> of hitting use words, tap on the shoulder to get attention</a:t>
            </a:r>
            <a:endParaRPr lang="en-US" dirty="0"/>
          </a:p>
        </p:txBody>
      </p:sp>
      <p:sp>
        <p:nvSpPr>
          <p:cNvPr id="4" name="Slide Number Placeholder 3"/>
          <p:cNvSpPr>
            <a:spLocks noGrp="1"/>
          </p:cNvSpPr>
          <p:nvPr>
            <p:ph type="sldNum" sz="quarter" idx="10"/>
          </p:nvPr>
        </p:nvSpPr>
        <p:spPr/>
        <p:txBody>
          <a:bodyPr/>
          <a:lstStyle/>
          <a:p>
            <a:fld id="{7159ADBB-FC57-4850-BF65-BF04C2F27436}" type="slidenum">
              <a:rPr lang="en-US" smtClean="0"/>
              <a:t>5</a:t>
            </a:fld>
            <a:endParaRPr lang="en-US"/>
          </a:p>
        </p:txBody>
      </p:sp>
    </p:spTree>
    <p:extLst>
      <p:ext uri="{BB962C8B-B14F-4D97-AF65-F5344CB8AC3E}">
        <p14:creationId xmlns:p14="http://schemas.microsoft.com/office/powerpoint/2010/main" val="3947923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F267DDB-F99C-4836-9AC9-7A001591ACEC}" type="slidenum">
              <a:rPr lang="en-US" altLang="en-US">
                <a:latin typeface="Arial" charset="0"/>
              </a:rPr>
              <a:pPr/>
              <a:t>6</a:t>
            </a:fld>
            <a:endParaRPr lang="en-US" altLang="en-US">
              <a:latin typeface="Arial" charset="0"/>
            </a:endParaRPr>
          </a:p>
        </p:txBody>
      </p:sp>
      <p:sp>
        <p:nvSpPr>
          <p:cNvPr id="51203" name="Rectangle 2"/>
          <p:cNvSpPr>
            <a:spLocks noGrp="1" noRot="1" noChangeAspect="1" noChangeArrowheads="1" noTextEdit="1"/>
          </p:cNvSpPr>
          <p:nvPr>
            <p:ph type="sldImg"/>
          </p:nvPr>
        </p:nvSpPr>
        <p:spPr>
          <a:xfrm>
            <a:off x="1144588" y="687388"/>
            <a:ext cx="4570412" cy="3427412"/>
          </a:xfrm>
          <a:ln/>
        </p:spPr>
      </p:sp>
      <p:sp>
        <p:nvSpPr>
          <p:cNvPr id="51204" name="Rectangle 3"/>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74652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E4B181C-619C-43F8-839B-A754E7F1FCBF}" type="slidenum">
              <a:rPr lang="en-US" altLang="en-US">
                <a:latin typeface="Arial" charset="0"/>
              </a:rPr>
              <a:pPr/>
              <a:t>8</a:t>
            </a:fld>
            <a:endParaRPr lang="en-US" altLang="en-US">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Do some reflection: We need to understand why challenging behaviors happen and what purpose they serve.  We then need to implement interventions for these behaviors at an early age that help children learn new behaviors.  Develop preventative interventions that are practical and ongoing</a:t>
            </a:r>
          </a:p>
        </p:txBody>
      </p:sp>
    </p:spTree>
    <p:extLst>
      <p:ext uri="{BB962C8B-B14F-4D97-AF65-F5344CB8AC3E}">
        <p14:creationId xmlns:p14="http://schemas.microsoft.com/office/powerpoint/2010/main" val="1182076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JJ doesn’t</a:t>
            </a:r>
            <a:r>
              <a:rPr lang="en-US" baseline="0" dirty="0" smtClean="0"/>
              <a:t> have the vocabulary or doesn’t know how to request. I must model for him.</a:t>
            </a:r>
            <a:endParaRPr lang="en-US" dirty="0"/>
          </a:p>
        </p:txBody>
      </p:sp>
      <p:sp>
        <p:nvSpPr>
          <p:cNvPr id="4" name="Slide Number Placeholder 3"/>
          <p:cNvSpPr>
            <a:spLocks noGrp="1"/>
          </p:cNvSpPr>
          <p:nvPr>
            <p:ph type="sldNum" sz="quarter" idx="10"/>
          </p:nvPr>
        </p:nvSpPr>
        <p:spPr/>
        <p:txBody>
          <a:bodyPr/>
          <a:lstStyle/>
          <a:p>
            <a:fld id="{C5E79DC1-DA6E-4F65-94AE-507225EAC132}" type="slidenum">
              <a:rPr lang="en-US" smtClean="0"/>
              <a:t>11</a:t>
            </a:fld>
            <a:endParaRPr lang="en-US"/>
          </a:p>
        </p:txBody>
      </p:sp>
    </p:spTree>
    <p:extLst>
      <p:ext uri="{BB962C8B-B14F-4D97-AF65-F5344CB8AC3E}">
        <p14:creationId xmlns:p14="http://schemas.microsoft.com/office/powerpoint/2010/main" val="75292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Provide an example; see worksheet</a:t>
            </a:r>
            <a:endParaRPr lang="en-US" dirty="0"/>
          </a:p>
        </p:txBody>
      </p:sp>
      <p:sp>
        <p:nvSpPr>
          <p:cNvPr id="4" name="Slide Number Placeholder 3"/>
          <p:cNvSpPr>
            <a:spLocks noGrp="1"/>
          </p:cNvSpPr>
          <p:nvPr>
            <p:ph type="sldNum" sz="quarter" idx="10"/>
          </p:nvPr>
        </p:nvSpPr>
        <p:spPr/>
        <p:txBody>
          <a:bodyPr/>
          <a:lstStyle/>
          <a:p>
            <a:fld id="{DA4CF63B-E254-4F29-851B-96942CB52717}" type="slidenum">
              <a:rPr lang="en-US" smtClean="0"/>
              <a:pPr/>
              <a:t>12</a:t>
            </a:fld>
            <a:endParaRPr lang="en-US"/>
          </a:p>
        </p:txBody>
      </p:sp>
    </p:spTree>
    <p:extLst>
      <p:ext uri="{BB962C8B-B14F-4D97-AF65-F5344CB8AC3E}">
        <p14:creationId xmlns:p14="http://schemas.microsoft.com/office/powerpoint/2010/main" val="723782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Refrain from using negative</a:t>
            </a:r>
            <a:r>
              <a:rPr lang="en-US" baseline="0" dirty="0" smtClean="0"/>
              <a:t> statements.</a:t>
            </a:r>
            <a:endParaRPr lang="en-US" dirty="0"/>
          </a:p>
        </p:txBody>
      </p:sp>
      <p:sp>
        <p:nvSpPr>
          <p:cNvPr id="4" name="Slide Number Placeholder 3"/>
          <p:cNvSpPr>
            <a:spLocks noGrp="1"/>
          </p:cNvSpPr>
          <p:nvPr>
            <p:ph type="sldNum" sz="quarter" idx="10"/>
          </p:nvPr>
        </p:nvSpPr>
        <p:spPr/>
        <p:txBody>
          <a:bodyPr/>
          <a:lstStyle/>
          <a:p>
            <a:fld id="{C5E79DC1-DA6E-4F65-94AE-507225EAC132}" type="slidenum">
              <a:rPr lang="en-US" smtClean="0"/>
              <a:t>15</a:t>
            </a:fld>
            <a:endParaRPr lang="en-US"/>
          </a:p>
        </p:txBody>
      </p:sp>
    </p:spTree>
    <p:extLst>
      <p:ext uri="{BB962C8B-B14F-4D97-AF65-F5344CB8AC3E}">
        <p14:creationId xmlns:p14="http://schemas.microsoft.com/office/powerpoint/2010/main" val="2479152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VALIDATE FEELINGS!</a:t>
            </a:r>
            <a:endParaRPr lang="en-US" dirty="0"/>
          </a:p>
        </p:txBody>
      </p:sp>
      <p:sp>
        <p:nvSpPr>
          <p:cNvPr id="4" name="Slide Number Placeholder 3"/>
          <p:cNvSpPr>
            <a:spLocks noGrp="1"/>
          </p:cNvSpPr>
          <p:nvPr>
            <p:ph type="sldNum" sz="quarter" idx="10"/>
          </p:nvPr>
        </p:nvSpPr>
        <p:spPr/>
        <p:txBody>
          <a:bodyPr/>
          <a:lstStyle/>
          <a:p>
            <a:fld id="{DA4CF63B-E254-4F29-851B-96942CB52717}" type="slidenum">
              <a:rPr lang="en-US" smtClean="0"/>
              <a:pPr/>
              <a:t>17</a:t>
            </a:fld>
            <a:endParaRPr lang="en-US"/>
          </a:p>
        </p:txBody>
      </p:sp>
    </p:spTree>
    <p:extLst>
      <p:ext uri="{BB962C8B-B14F-4D97-AF65-F5344CB8AC3E}">
        <p14:creationId xmlns:p14="http://schemas.microsoft.com/office/powerpoint/2010/main" val="1310586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Building rapport; child-directed conversation</a:t>
            </a:r>
            <a:endParaRPr lang="en-US" dirty="0"/>
          </a:p>
        </p:txBody>
      </p:sp>
      <p:sp>
        <p:nvSpPr>
          <p:cNvPr id="4" name="Slide Number Placeholder 3"/>
          <p:cNvSpPr>
            <a:spLocks noGrp="1"/>
          </p:cNvSpPr>
          <p:nvPr>
            <p:ph type="sldNum" sz="quarter" idx="10"/>
          </p:nvPr>
        </p:nvSpPr>
        <p:spPr/>
        <p:txBody>
          <a:bodyPr/>
          <a:lstStyle/>
          <a:p>
            <a:fld id="{DA4CF63B-E254-4F29-851B-96942CB52717}" type="slidenum">
              <a:rPr lang="en-US" smtClean="0"/>
              <a:pPr/>
              <a:t>18</a:t>
            </a:fld>
            <a:endParaRPr lang="en-US"/>
          </a:p>
        </p:txBody>
      </p:sp>
    </p:spTree>
    <p:extLst>
      <p:ext uri="{BB962C8B-B14F-4D97-AF65-F5344CB8AC3E}">
        <p14:creationId xmlns:p14="http://schemas.microsoft.com/office/powerpoint/2010/main" val="2985894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google.com/url?sa=i&amp;rct=j&amp;q=&amp;esrc=s&amp;source=images&amp;cd=&amp;cad=rja&amp;uact=8&amp;ved=2ahUKEwjSrpTR59bdAhXEl-AKHXP3CLEQjRx6BAgBEAU&amp;url=https://www.lawattractionplus.com/2012/07/positive-thinking-the-secret.html&amp;psig=AOvVaw157Y4X5B0TTyG1KT2rkdb0&amp;ust=153798734734679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challengingbehavior.cbcs.usf.edu/Implementation/family.html" TargetMode="External"/><Relationship Id="rId2" Type="http://schemas.openxmlformats.org/officeDocument/2006/relationships/hyperlink" Target="http://csefel.vanderbilt.edu/resources/training_preschool.html#mod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url?sa=i&amp;rct=j&amp;q=&amp;esrc=s&amp;source=images&amp;cd=&amp;cad=rja&amp;uact=8&amp;ved=2ahUKEwiS8uKg4dbdAhXMneAKHTA4DEUQjRx6BAgBEAU&amp;url=https://www.washingtonpost.com/lifestyle/on-parenting/how-can-i-get-my-2-year-old-to-stop-hitting/2017/01/03/bbda0c62-ce2b-11e6-a747-d03044780a02_story.html&amp;psig=AOvVaw04PwLH4Ff4LjjPwHOhFV9i&amp;ust=153798564204646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lstStyle/>
          <a:p>
            <a:r>
              <a:rPr lang="en-US" b="1" dirty="0" smtClean="0"/>
              <a:t>Building Positive Relationships with your Children</a:t>
            </a:r>
            <a:endParaRPr lang="en-US" b="1" dirty="0"/>
          </a:p>
        </p:txBody>
      </p:sp>
      <p:sp>
        <p:nvSpPr>
          <p:cNvPr id="3" name="Subtitle 2"/>
          <p:cNvSpPr>
            <a:spLocks noGrp="1"/>
          </p:cNvSpPr>
          <p:nvPr>
            <p:ph type="subTitle" idx="1"/>
          </p:nvPr>
        </p:nvSpPr>
        <p:spPr>
          <a:xfrm>
            <a:off x="1447800" y="2667000"/>
            <a:ext cx="6400800" cy="1752600"/>
          </a:xfrm>
        </p:spPr>
        <p:txBody>
          <a:bodyPr/>
          <a:lstStyle/>
          <a:p>
            <a:r>
              <a:rPr lang="en-US" dirty="0" smtClean="0"/>
              <a:t>A Workshop for</a:t>
            </a:r>
          </a:p>
          <a:p>
            <a:r>
              <a:rPr lang="en-US" dirty="0" smtClean="0"/>
              <a:t>REFRAMING attitudes and statements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488" y="4276947"/>
            <a:ext cx="2819400" cy="23236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5975" y="4114800"/>
            <a:ext cx="1952625" cy="2343150"/>
          </a:xfrm>
          <a:prstGeom prst="rect">
            <a:avLst/>
          </a:prstGeom>
        </p:spPr>
      </p:pic>
    </p:spTree>
    <p:extLst>
      <p:ext uri="{BB962C8B-B14F-4D97-AF65-F5344CB8AC3E}">
        <p14:creationId xmlns:p14="http://schemas.microsoft.com/office/powerpoint/2010/main" val="41947206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Reframing: Thought Control</a:t>
            </a:r>
            <a:endParaRPr lang="en-US" b="1" dirty="0"/>
          </a:p>
        </p:txBody>
      </p:sp>
      <p:sp>
        <p:nvSpPr>
          <p:cNvPr id="4" name="AutoShape 8"/>
          <p:cNvSpPr>
            <a:spLocks noGrp="1" noChangeArrowheads="1"/>
          </p:cNvSpPr>
          <p:nvPr>
            <p:ph idx="1"/>
          </p:nvPr>
        </p:nvSpPr>
        <p:spPr bwMode="auto">
          <a:xfrm>
            <a:off x="301752" y="1527048"/>
            <a:ext cx="4346448" cy="4572000"/>
          </a:xfrm>
          <a:prstGeom prst="cloudCallout">
            <a:avLst>
              <a:gd name="adj1" fmla="val -47594"/>
              <a:gd name="adj2" fmla="val 72241"/>
            </a:avLst>
          </a:prstGeom>
          <a:solidFill>
            <a:schemeClr val="bg1"/>
          </a:solidFill>
          <a:ln w="12700">
            <a:solidFill>
              <a:schemeClr val="tx1"/>
            </a:solidFill>
            <a:round/>
            <a:headEnd type="none" w="sm" len="sm"/>
            <a:tailEnd type="none" w="sm" len="sm"/>
          </a:ln>
        </p:spPr>
        <p:txBody>
          <a:bodyPr anchor="ctr">
            <a:normAutofit/>
          </a:bodyPr>
          <a:lstStyle/>
          <a:p>
            <a:pPr algn="ctr" eaLnBrk="0" hangingPunct="0">
              <a:buNone/>
              <a:defRPr/>
            </a:pPr>
            <a:r>
              <a:rPr lang="en-US" sz="1800" b="1" u="sng" dirty="0" smtClean="0">
                <a:latin typeface="+mn-lt"/>
                <a:ea typeface="ＭＳ Ｐゴシック" pitchFamily="34" charset="-128"/>
                <a:cs typeface="+mn-cs"/>
              </a:rPr>
              <a:t>Problem statement</a:t>
            </a:r>
          </a:p>
          <a:p>
            <a:pPr algn="ctr" eaLnBrk="0" hangingPunct="0">
              <a:buNone/>
              <a:defRPr/>
            </a:pPr>
            <a:r>
              <a:rPr lang="en-US" sz="1800" b="1" dirty="0" smtClean="0">
                <a:ea typeface="ＭＳ Ｐゴシック" pitchFamily="34" charset="-128"/>
              </a:rPr>
              <a:t>“My daughter constantly knocks over her sister’s toys or destroys them.”</a:t>
            </a:r>
            <a:endParaRPr lang="en-US" sz="1800" b="1" dirty="0">
              <a:latin typeface="+mn-lt"/>
              <a:ea typeface="ＭＳ Ｐゴシック" pitchFamily="34" charset="-128"/>
              <a:cs typeface="+mn-cs"/>
            </a:endParaRPr>
          </a:p>
        </p:txBody>
      </p:sp>
      <p:sp>
        <p:nvSpPr>
          <p:cNvPr id="6" name="AutoShape 6"/>
          <p:cNvSpPr>
            <a:spLocks noChangeArrowheads="1"/>
          </p:cNvSpPr>
          <p:nvPr/>
        </p:nvSpPr>
        <p:spPr bwMode="auto">
          <a:xfrm>
            <a:off x="4724400" y="1502229"/>
            <a:ext cx="4191000" cy="4343400"/>
          </a:xfrm>
          <a:prstGeom prst="cloudCallout">
            <a:avLst>
              <a:gd name="adj1" fmla="val -37321"/>
              <a:gd name="adj2" fmla="val 69937"/>
            </a:avLst>
          </a:prstGeom>
          <a:solidFill>
            <a:schemeClr val="bg1"/>
          </a:solidFill>
          <a:ln w="12700">
            <a:solidFill>
              <a:schemeClr val="tx1"/>
            </a:solidFill>
            <a:round/>
            <a:headEnd type="none" w="sm" len="sm"/>
            <a:tailEnd type="none" w="sm" len="sm"/>
          </a:ln>
        </p:spPr>
        <p:txBody>
          <a:bodyPr wrap="none" anchor="ctr"/>
          <a:lstStyle/>
          <a:p>
            <a:pPr algn="ctr" eaLnBrk="0" hangingPunct="0">
              <a:defRPr/>
            </a:pPr>
            <a:endParaRPr lang="en-US" b="1" u="sng" dirty="0" smtClean="0">
              <a:latin typeface="+mn-lt"/>
              <a:ea typeface="ＭＳ Ｐゴシック" pitchFamily="34" charset="-128"/>
              <a:cs typeface="+mn-cs"/>
            </a:endParaRPr>
          </a:p>
          <a:p>
            <a:pPr algn="ctr" eaLnBrk="0" hangingPunct="0">
              <a:defRPr/>
            </a:pPr>
            <a:endParaRPr lang="en-US" b="1" u="sng" dirty="0" smtClean="0">
              <a:ea typeface="ＭＳ Ｐゴシック" pitchFamily="34" charset="-128"/>
            </a:endParaRPr>
          </a:p>
          <a:p>
            <a:pPr algn="ctr" eaLnBrk="0" hangingPunct="0">
              <a:defRPr/>
            </a:pPr>
            <a:endParaRPr lang="en-US" b="1" dirty="0">
              <a:latin typeface="+mn-lt"/>
              <a:ea typeface="ＭＳ Ｐゴシック" pitchFamily="34" charset="-128"/>
              <a:cs typeface="+mn-cs"/>
            </a:endParaRPr>
          </a:p>
        </p:txBody>
      </p:sp>
      <p:sp>
        <p:nvSpPr>
          <p:cNvPr id="3" name="TextBox 2"/>
          <p:cNvSpPr txBox="1"/>
          <p:nvPr/>
        </p:nvSpPr>
        <p:spPr>
          <a:xfrm>
            <a:off x="5219700" y="3073764"/>
            <a:ext cx="3200400" cy="1200329"/>
          </a:xfrm>
          <a:prstGeom prst="rect">
            <a:avLst/>
          </a:prstGeom>
          <a:noFill/>
        </p:spPr>
        <p:txBody>
          <a:bodyPr wrap="square" rtlCol="0">
            <a:spAutoFit/>
          </a:bodyPr>
          <a:lstStyle/>
          <a:p>
            <a:r>
              <a:rPr lang="en-US" b="1" u="sng" dirty="0" smtClean="0"/>
              <a:t>Reframed statement</a:t>
            </a:r>
          </a:p>
          <a:p>
            <a:r>
              <a:rPr lang="en-US" b="1" dirty="0" smtClean="0"/>
              <a:t>“She  may want to join her sister’s play but doesn’t know how to ask.” </a:t>
            </a:r>
            <a:endParaRPr lang="en-US" b="1" dirty="0"/>
          </a:p>
        </p:txBody>
      </p:sp>
    </p:spTree>
    <p:extLst>
      <p:ext uri="{BB962C8B-B14F-4D97-AF65-F5344CB8AC3E}">
        <p14:creationId xmlns:p14="http://schemas.microsoft.com/office/powerpoint/2010/main" val="2586891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Reframing: Thought Control</a:t>
            </a:r>
            <a:endParaRPr lang="en-US" b="1" dirty="0"/>
          </a:p>
        </p:txBody>
      </p:sp>
      <p:sp>
        <p:nvSpPr>
          <p:cNvPr id="4" name="AutoShape 8"/>
          <p:cNvSpPr>
            <a:spLocks noGrp="1" noChangeArrowheads="1"/>
          </p:cNvSpPr>
          <p:nvPr>
            <p:ph idx="1"/>
          </p:nvPr>
        </p:nvSpPr>
        <p:spPr bwMode="auto">
          <a:xfrm>
            <a:off x="301752" y="1527048"/>
            <a:ext cx="4346448" cy="4572000"/>
          </a:xfrm>
          <a:prstGeom prst="cloudCallout">
            <a:avLst>
              <a:gd name="adj1" fmla="val -47594"/>
              <a:gd name="adj2" fmla="val 72241"/>
            </a:avLst>
          </a:prstGeom>
          <a:solidFill>
            <a:schemeClr val="bg1"/>
          </a:solidFill>
          <a:ln w="12700">
            <a:solidFill>
              <a:schemeClr val="tx1"/>
            </a:solidFill>
            <a:round/>
            <a:headEnd type="none" w="sm" len="sm"/>
            <a:tailEnd type="none" w="sm" len="sm"/>
          </a:ln>
        </p:spPr>
        <p:txBody>
          <a:bodyPr anchor="ctr">
            <a:normAutofit/>
          </a:bodyPr>
          <a:lstStyle/>
          <a:p>
            <a:pPr algn="ctr" eaLnBrk="0" hangingPunct="0">
              <a:buNone/>
              <a:defRPr/>
            </a:pPr>
            <a:r>
              <a:rPr lang="en-US" sz="1800" b="1" u="sng" dirty="0" smtClean="0">
                <a:latin typeface="+mn-lt"/>
                <a:ea typeface="ＭＳ Ｐゴシック" pitchFamily="34" charset="-128"/>
                <a:cs typeface="+mn-cs"/>
              </a:rPr>
              <a:t>Problem statement</a:t>
            </a:r>
          </a:p>
          <a:p>
            <a:pPr algn="ctr" eaLnBrk="0" hangingPunct="0">
              <a:buNone/>
              <a:defRPr/>
            </a:pPr>
            <a:r>
              <a:rPr lang="en-US" sz="1800" b="1" dirty="0" smtClean="0">
                <a:ea typeface="ＭＳ Ｐゴシック" pitchFamily="34" charset="-128"/>
              </a:rPr>
              <a:t>“JJ screamed when he wanted a cookie.”</a:t>
            </a:r>
            <a:endParaRPr lang="en-US" sz="1800" b="1" dirty="0">
              <a:latin typeface="+mn-lt"/>
              <a:ea typeface="ＭＳ Ｐゴシック" pitchFamily="34" charset="-128"/>
              <a:cs typeface="+mn-cs"/>
            </a:endParaRPr>
          </a:p>
        </p:txBody>
      </p:sp>
      <p:sp>
        <p:nvSpPr>
          <p:cNvPr id="6" name="AutoShape 6"/>
          <p:cNvSpPr>
            <a:spLocks noChangeArrowheads="1"/>
          </p:cNvSpPr>
          <p:nvPr/>
        </p:nvSpPr>
        <p:spPr bwMode="auto">
          <a:xfrm>
            <a:off x="4724400" y="1502229"/>
            <a:ext cx="4191000" cy="4343400"/>
          </a:xfrm>
          <a:prstGeom prst="cloudCallout">
            <a:avLst>
              <a:gd name="adj1" fmla="val -37321"/>
              <a:gd name="adj2" fmla="val 69937"/>
            </a:avLst>
          </a:prstGeom>
          <a:solidFill>
            <a:schemeClr val="bg1"/>
          </a:solidFill>
          <a:ln w="12700">
            <a:solidFill>
              <a:schemeClr val="tx1"/>
            </a:solidFill>
            <a:round/>
            <a:headEnd type="none" w="sm" len="sm"/>
            <a:tailEnd type="none" w="sm" len="sm"/>
          </a:ln>
        </p:spPr>
        <p:txBody>
          <a:bodyPr wrap="none" anchor="ctr"/>
          <a:lstStyle/>
          <a:p>
            <a:pPr algn="ctr" eaLnBrk="0" hangingPunct="0">
              <a:defRPr/>
            </a:pPr>
            <a:endParaRPr lang="en-US" b="1" u="sng" dirty="0" smtClean="0">
              <a:latin typeface="+mn-lt"/>
              <a:ea typeface="ＭＳ Ｐゴシック" pitchFamily="34" charset="-128"/>
              <a:cs typeface="+mn-cs"/>
            </a:endParaRPr>
          </a:p>
          <a:p>
            <a:pPr algn="ctr" eaLnBrk="0" hangingPunct="0">
              <a:defRPr/>
            </a:pPr>
            <a:endParaRPr lang="en-US" b="1" u="sng" dirty="0" smtClean="0">
              <a:ea typeface="ＭＳ Ｐゴシック" pitchFamily="34" charset="-128"/>
            </a:endParaRPr>
          </a:p>
          <a:p>
            <a:pPr algn="ctr" eaLnBrk="0" hangingPunct="0">
              <a:defRPr/>
            </a:pPr>
            <a:endParaRPr lang="en-US" b="1" dirty="0">
              <a:latin typeface="+mn-lt"/>
              <a:ea typeface="ＭＳ Ｐゴシック" pitchFamily="34" charset="-128"/>
              <a:cs typeface="+mn-cs"/>
            </a:endParaRPr>
          </a:p>
        </p:txBody>
      </p:sp>
      <p:sp>
        <p:nvSpPr>
          <p:cNvPr id="3" name="TextBox 2"/>
          <p:cNvSpPr txBox="1"/>
          <p:nvPr/>
        </p:nvSpPr>
        <p:spPr>
          <a:xfrm>
            <a:off x="5219700" y="3073764"/>
            <a:ext cx="3200400" cy="1538883"/>
          </a:xfrm>
          <a:prstGeom prst="rect">
            <a:avLst/>
          </a:prstGeom>
          <a:noFill/>
        </p:spPr>
        <p:txBody>
          <a:bodyPr wrap="square" rtlCol="0">
            <a:spAutoFit/>
          </a:bodyPr>
          <a:lstStyle/>
          <a:p>
            <a:r>
              <a:rPr lang="en-US" b="1" u="sng" dirty="0" smtClean="0"/>
              <a:t>Reframed statement</a:t>
            </a:r>
          </a:p>
          <a:p>
            <a:pPr algn="ctr"/>
            <a:r>
              <a:rPr lang="en-US" sz="4000" b="1" u="sng" dirty="0" smtClean="0"/>
              <a:t>?</a:t>
            </a:r>
            <a:endParaRPr lang="en-US" sz="4000" b="1" u="sng" dirty="0"/>
          </a:p>
          <a:p>
            <a:endParaRPr lang="en-US" b="1" u="sng" dirty="0" smtClean="0"/>
          </a:p>
          <a:p>
            <a:r>
              <a:rPr lang="en-US" b="1" dirty="0" smtClean="0"/>
              <a:t> </a:t>
            </a:r>
            <a:endParaRPr lang="en-US" b="1" dirty="0"/>
          </a:p>
        </p:txBody>
      </p:sp>
    </p:spTree>
    <p:extLst>
      <p:ext uri="{BB962C8B-B14F-4D97-AF65-F5344CB8AC3E}">
        <p14:creationId xmlns:p14="http://schemas.microsoft.com/office/powerpoint/2010/main" val="30501536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Reframing Activity</a:t>
            </a:r>
            <a:endParaRPr lang="en-US" b="1" dirty="0"/>
          </a:p>
        </p:txBody>
      </p:sp>
      <p:sp>
        <p:nvSpPr>
          <p:cNvPr id="3" name="Content Placeholder 2"/>
          <p:cNvSpPr>
            <a:spLocks noGrp="1"/>
          </p:cNvSpPr>
          <p:nvPr>
            <p:ph idx="1"/>
          </p:nvPr>
        </p:nvSpPr>
        <p:spPr>
          <a:xfrm>
            <a:off x="381000" y="1574800"/>
            <a:ext cx="8229600" cy="4525963"/>
          </a:xfrm>
        </p:spPr>
        <p:txBody>
          <a:bodyPr/>
          <a:lstStyle/>
          <a:p>
            <a:pPr marL="0">
              <a:lnSpc>
                <a:spcPct val="80000"/>
              </a:lnSpc>
              <a:buFontTx/>
              <a:buNone/>
              <a:defRPr/>
            </a:pPr>
            <a:r>
              <a:rPr lang="en-US" sz="3000" dirty="0" smtClean="0"/>
              <a:t>In small groups: </a:t>
            </a:r>
          </a:p>
          <a:p>
            <a:pPr marL="0">
              <a:lnSpc>
                <a:spcPct val="80000"/>
              </a:lnSpc>
              <a:buFontTx/>
              <a:buNone/>
              <a:defRPr/>
            </a:pPr>
            <a:endParaRPr lang="en-US" sz="2600" i="1" dirty="0" smtClean="0"/>
          </a:p>
          <a:p>
            <a:pPr marL="400050" lvl="1" indent="0">
              <a:spcBef>
                <a:spcPts val="600"/>
              </a:spcBef>
              <a:defRPr/>
            </a:pPr>
            <a:r>
              <a:rPr lang="en-US" sz="2800" dirty="0" smtClean="0"/>
              <a:t>Talk about your “hot buttons,” and consider how you can reframe the behavior.</a:t>
            </a:r>
          </a:p>
          <a:p>
            <a:pPr marL="400050" lvl="1" indent="0">
              <a:spcBef>
                <a:spcPts val="600"/>
              </a:spcBef>
              <a:defRPr/>
            </a:pPr>
            <a:r>
              <a:rPr lang="en-US" sz="2800" dirty="0" smtClean="0"/>
              <a:t>In reframing the challenging behaviors, do not come up with solutions but rather restate the behaviors to make them more manageable. </a:t>
            </a:r>
          </a:p>
          <a:p>
            <a:pPr marL="400050" lvl="1" indent="0">
              <a:spcBef>
                <a:spcPts val="600"/>
              </a:spcBef>
              <a:defRPr/>
            </a:pPr>
            <a:r>
              <a:rPr lang="en-US" sz="2800" dirty="0" smtClean="0"/>
              <a:t>Be prepared to share your ideas with the large group.</a:t>
            </a:r>
          </a:p>
          <a:p>
            <a:pPr>
              <a:buNone/>
            </a:pPr>
            <a:endParaRPr lang="en-US" dirty="0"/>
          </a:p>
        </p:txBody>
      </p:sp>
      <p:pic>
        <p:nvPicPr>
          <p:cNvPr id="1026" name="Picture 2" descr="C:\Users\Torresja\Desktop\talk-clipart-chat_icon_clip_art_7491-4a0192112ebd0d346c4225b678345b7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110342"/>
            <a:ext cx="1320800" cy="132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4869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urnsamy\Downloads\20181119_14171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0" y="0"/>
            <a:ext cx="51435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2838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Use Positive Words</a:t>
            </a:r>
            <a:endParaRPr lang="en-US" b="1" dirty="0"/>
          </a:p>
        </p:txBody>
      </p:sp>
      <p:sp>
        <p:nvSpPr>
          <p:cNvPr id="3" name="Content Placeholder 2"/>
          <p:cNvSpPr>
            <a:spLocks noGrp="1"/>
          </p:cNvSpPr>
          <p:nvPr>
            <p:ph idx="1"/>
          </p:nvPr>
        </p:nvSpPr>
        <p:spPr>
          <a:xfrm>
            <a:off x="457200" y="1905000"/>
            <a:ext cx="8229600" cy="4419599"/>
          </a:xfrm>
        </p:spPr>
        <p:txBody>
          <a:bodyPr>
            <a:normAutofit/>
          </a:bodyPr>
          <a:lstStyle/>
          <a:p>
            <a:r>
              <a:rPr lang="en-US" sz="4000" dirty="0" smtClean="0"/>
              <a:t>Tell the child what to </a:t>
            </a:r>
            <a:r>
              <a:rPr lang="en-US" sz="4000" b="1" u="sng" dirty="0" smtClean="0"/>
              <a:t>do</a:t>
            </a:r>
            <a:r>
              <a:rPr lang="en-US" sz="4000" dirty="0" smtClean="0"/>
              <a:t> instead of what </a:t>
            </a:r>
            <a:r>
              <a:rPr lang="en-US" sz="4000" dirty="0" smtClean="0">
                <a:solidFill>
                  <a:srgbClr val="FF0000"/>
                </a:solidFill>
              </a:rPr>
              <a:t>not</a:t>
            </a:r>
            <a:r>
              <a:rPr lang="en-US" sz="4000" dirty="0" smtClean="0"/>
              <a:t> to do.</a:t>
            </a:r>
          </a:p>
          <a:p>
            <a:r>
              <a:rPr lang="en-US" sz="4000" dirty="0" smtClean="0"/>
              <a:t>Clearly and simply state what you expect your child to do.</a:t>
            </a:r>
          </a:p>
          <a:p>
            <a:r>
              <a:rPr lang="en-US" sz="4000" dirty="0" smtClean="0"/>
              <a:t>Have age –appropriate expectations.</a:t>
            </a:r>
          </a:p>
          <a:p>
            <a:r>
              <a:rPr lang="en-US" sz="4000" dirty="0" smtClean="0"/>
              <a:t>Use age-appropriate language.</a:t>
            </a:r>
            <a:endParaRPr lang="en-US" sz="4000" dirty="0"/>
          </a:p>
        </p:txBody>
      </p:sp>
      <p:pic>
        <p:nvPicPr>
          <p:cNvPr id="6146" name="Picture 2" descr="Image result for positiv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88280"/>
            <a:ext cx="2266324" cy="1700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15971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0" indent="0">
              <a:buNone/>
            </a:pPr>
            <a:r>
              <a:rPr lang="en-US" u="sng" dirty="0" smtClean="0">
                <a:solidFill>
                  <a:srgbClr val="FF0000"/>
                </a:solidFill>
              </a:rPr>
              <a:t>Don’t</a:t>
            </a:r>
            <a:r>
              <a:rPr lang="en-US" dirty="0" smtClean="0">
                <a:solidFill>
                  <a:schemeClr val="accent6">
                    <a:lumMod val="75000"/>
                  </a:schemeClr>
                </a:solidFill>
              </a:rPr>
              <a:t>  </a:t>
            </a:r>
            <a:r>
              <a:rPr lang="en-US" dirty="0" smtClean="0"/>
              <a:t>                                       </a:t>
            </a:r>
            <a:r>
              <a:rPr lang="en-US" u="sng" dirty="0" smtClean="0">
                <a:solidFill>
                  <a:srgbClr val="00B050"/>
                </a:solidFill>
              </a:rPr>
              <a:t>Do</a:t>
            </a:r>
          </a:p>
          <a:p>
            <a:r>
              <a:rPr lang="en-US" sz="2800" dirty="0" smtClean="0">
                <a:solidFill>
                  <a:srgbClr val="FF0000"/>
                </a:solidFill>
              </a:rPr>
              <a:t>Don’t</a:t>
            </a:r>
            <a:r>
              <a:rPr lang="en-US" sz="2800" dirty="0" smtClean="0"/>
              <a:t> run!                                Walk</a:t>
            </a:r>
          </a:p>
          <a:p>
            <a:r>
              <a:rPr lang="en-US" sz="2800" dirty="0" smtClean="0">
                <a:solidFill>
                  <a:srgbClr val="FF0000"/>
                </a:solidFill>
              </a:rPr>
              <a:t>Don’t </a:t>
            </a:r>
            <a:r>
              <a:rPr lang="en-US" sz="2800" dirty="0" smtClean="0"/>
              <a:t>hit!                                  Hands down</a:t>
            </a:r>
          </a:p>
          <a:p>
            <a:r>
              <a:rPr lang="en-US" sz="2800" dirty="0" smtClean="0">
                <a:solidFill>
                  <a:srgbClr val="FF0000"/>
                </a:solidFill>
              </a:rPr>
              <a:t>No</a:t>
            </a:r>
            <a:r>
              <a:rPr lang="en-US" sz="2800" dirty="0" smtClean="0"/>
              <a:t> coloring on the wall.         Color on paper.</a:t>
            </a:r>
          </a:p>
          <a:p>
            <a:r>
              <a:rPr lang="en-US" sz="2800" dirty="0" smtClean="0">
                <a:solidFill>
                  <a:srgbClr val="FF0000"/>
                </a:solidFill>
              </a:rPr>
              <a:t>No</a:t>
            </a:r>
            <a:r>
              <a:rPr lang="en-US" sz="2800" dirty="0" smtClean="0"/>
              <a:t> biting!                                       ?</a:t>
            </a:r>
          </a:p>
          <a:p>
            <a:r>
              <a:rPr lang="en-US" sz="2800" dirty="0" smtClean="0">
                <a:solidFill>
                  <a:srgbClr val="FF0000"/>
                </a:solidFill>
              </a:rPr>
              <a:t>Stop</a:t>
            </a:r>
            <a:r>
              <a:rPr lang="en-US" sz="2800" dirty="0" smtClean="0"/>
              <a:t> playing with your                 ?</a:t>
            </a:r>
          </a:p>
          <a:p>
            <a:pPr marL="0" indent="0">
              <a:buNone/>
            </a:pPr>
            <a:r>
              <a:rPr lang="en-US" sz="2800" dirty="0" smtClean="0"/>
              <a:t>food.</a:t>
            </a:r>
          </a:p>
          <a:p>
            <a:r>
              <a:rPr lang="en-US" sz="2800" dirty="0" smtClean="0">
                <a:solidFill>
                  <a:srgbClr val="FF0000"/>
                </a:solidFill>
              </a:rPr>
              <a:t>Stop</a:t>
            </a:r>
            <a:r>
              <a:rPr lang="en-US" sz="2800" dirty="0" smtClean="0"/>
              <a:t> yelling!                                   ?</a:t>
            </a:r>
          </a:p>
          <a:p>
            <a:endParaRPr lang="en-US" dirty="0" smtClean="0"/>
          </a:p>
          <a:p>
            <a:pPr marL="0" indent="0">
              <a:buNone/>
            </a:pPr>
            <a:endParaRPr lang="en-US" u="sng" dirty="0" smtClean="0"/>
          </a:p>
          <a:p>
            <a:pPr marL="0" indent="0">
              <a:buNone/>
            </a:pPr>
            <a:endParaRPr lang="en-US" dirty="0"/>
          </a:p>
        </p:txBody>
      </p:sp>
      <p:cxnSp>
        <p:nvCxnSpPr>
          <p:cNvPr id="5" name="Straight Connector 4"/>
          <p:cNvCxnSpPr>
            <a:stCxn id="3" idx="0"/>
            <a:endCxn id="3" idx="2"/>
          </p:cNvCxnSpPr>
          <p:nvPr/>
        </p:nvCxnSpPr>
        <p:spPr>
          <a:xfrm>
            <a:off x="4572000" y="1600200"/>
            <a:ext cx="0" cy="452596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49770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87552"/>
          </a:xfrm>
        </p:spPr>
        <p:txBody>
          <a:bodyPr>
            <a:noAutofit/>
          </a:bodyPr>
          <a:lstStyle/>
          <a:p>
            <a:r>
              <a:rPr lang="en-US" altLang="en-US" sz="2800" b="1" dirty="0" smtClean="0"/>
              <a:t>Building Positive Relationships by Making Deposits </a:t>
            </a:r>
            <a:endParaRPr lang="en-US" sz="2800" dirty="0"/>
          </a:p>
        </p:txBody>
      </p:sp>
      <p:pic>
        <p:nvPicPr>
          <p:cNvPr id="4" name="Picture 2" descr="C:\Documents and Settings\Administrator\Local Settings\Temporary Internet Files\Content.IE5\888H7KA7\MCj04413150000[1].png"/>
          <p:cNvPicPr>
            <a:picLocks noGrp="1" noChangeAspect="1" noChangeArrowheads="1"/>
          </p:cNvPicPr>
          <p:nvPr>
            <p:ph idx="1"/>
          </p:nvPr>
        </p:nvPicPr>
        <p:blipFill>
          <a:blip r:embed="rId2" cstate="print"/>
          <a:srcRect/>
          <a:stretch>
            <a:fillRect/>
          </a:stretch>
        </p:blipFill>
        <p:spPr>
          <a:xfrm>
            <a:off x="381000" y="2209800"/>
            <a:ext cx="2743200" cy="2743200"/>
          </a:xfrm>
        </p:spPr>
      </p:pic>
      <p:sp>
        <p:nvSpPr>
          <p:cNvPr id="5" name="Rectangle 4"/>
          <p:cNvSpPr/>
          <p:nvPr/>
        </p:nvSpPr>
        <p:spPr>
          <a:xfrm>
            <a:off x="3962400" y="1828801"/>
            <a:ext cx="4800600" cy="3477875"/>
          </a:xfrm>
          <a:prstGeom prst="rect">
            <a:avLst/>
          </a:prstGeom>
        </p:spPr>
        <p:txBody>
          <a:bodyPr wrap="square">
            <a:spAutoFit/>
          </a:bodyPr>
          <a:lstStyle/>
          <a:p>
            <a:pPr algn="ctr">
              <a:spcBef>
                <a:spcPts val="4800"/>
              </a:spcBef>
            </a:pPr>
            <a:r>
              <a:rPr lang="en-US" altLang="en-US" sz="3600" dirty="0" smtClean="0">
                <a:cs typeface="Arial" pitchFamily="34" charset="0"/>
              </a:rPr>
              <a:t>Maintain a 5:1  (positive to negative)</a:t>
            </a:r>
          </a:p>
          <a:p>
            <a:pPr algn="ctr">
              <a:spcBef>
                <a:spcPts val="4800"/>
              </a:spcBef>
            </a:pPr>
            <a:r>
              <a:rPr lang="en-US" altLang="en-US" sz="3600" dirty="0" smtClean="0">
                <a:cs typeface="Arial" pitchFamily="34" charset="0"/>
              </a:rPr>
              <a:t>Give attention when the child is engaged in appropriate behaviors</a:t>
            </a:r>
          </a:p>
        </p:txBody>
      </p:sp>
    </p:spTree>
    <p:extLst>
      <p:ext uri="{BB962C8B-B14F-4D97-AF65-F5344CB8AC3E}">
        <p14:creationId xmlns:p14="http://schemas.microsoft.com/office/powerpoint/2010/main" val="36885794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Building relationships: Ideas for Making Deposits</a:t>
            </a:r>
            <a:endParaRPr lang="en-US" sz="3200" b="1" dirty="0"/>
          </a:p>
        </p:txBody>
      </p:sp>
      <p:sp>
        <p:nvSpPr>
          <p:cNvPr id="3" name="Content Placeholder 2"/>
          <p:cNvSpPr>
            <a:spLocks noGrp="1"/>
          </p:cNvSpPr>
          <p:nvPr>
            <p:ph idx="1"/>
          </p:nvPr>
        </p:nvSpPr>
        <p:spPr/>
        <p:txBody>
          <a:bodyPr>
            <a:normAutofit/>
          </a:bodyPr>
          <a:lstStyle/>
          <a:p>
            <a:pPr marL="342900" indent="-342900" eaLnBrk="0" hangingPunct="0">
              <a:buFontTx/>
              <a:buChar char="•"/>
            </a:pPr>
            <a:r>
              <a:rPr lang="en-US" altLang="en-US" dirty="0" smtClean="0">
                <a:ea typeface="ヒラギノ角ゴ Pro W3"/>
                <a:cs typeface="ヒラギノ角ゴ Pro W3"/>
              </a:rPr>
              <a:t>Talk to your child after a difficult day and say, </a:t>
            </a:r>
            <a:r>
              <a:rPr lang="ja-JP" altLang="en-US" dirty="0" smtClean="0">
                <a:ea typeface="ヒラギノ角ゴ Pro W3"/>
                <a:cs typeface="ヒラギノ角ゴ Pro W3"/>
              </a:rPr>
              <a:t>“</a:t>
            </a:r>
            <a:r>
              <a:rPr lang="en-US" altLang="ja-JP" dirty="0" smtClean="0">
                <a:ea typeface="ヒラギノ角ゴ Pro W3"/>
                <a:cs typeface="ヒラギノ角ゴ Pro W3"/>
              </a:rPr>
              <a:t>I’m sorry you had a tough day today. I know tomorrow is going to be better!</a:t>
            </a:r>
            <a:r>
              <a:rPr lang="ja-JP" altLang="en-US" dirty="0" smtClean="0">
                <a:ea typeface="ヒラギノ角ゴ Pro W3"/>
                <a:cs typeface="ヒラギノ角ゴ Pro W3"/>
              </a:rPr>
              <a:t>”</a:t>
            </a:r>
            <a:endParaRPr lang="en-US" altLang="ja-JP" dirty="0" smtClean="0">
              <a:ea typeface="ヒラギノ角ゴ Pro W3"/>
              <a:cs typeface="ヒラギノ角ゴ Pro W3"/>
            </a:endParaRPr>
          </a:p>
          <a:p>
            <a:pPr marL="342900" indent="-342900" eaLnBrk="0" hangingPunct="0">
              <a:buFontTx/>
              <a:buChar char="•"/>
            </a:pPr>
            <a:r>
              <a:rPr lang="en-US" altLang="en-US" dirty="0" smtClean="0">
                <a:ea typeface="ヒラギノ角ゴ Pro W3"/>
                <a:cs typeface="ヒラギノ角ゴ Pro W3"/>
              </a:rPr>
              <a:t>Give hugs, high fives and thumbs up for accomplishing tasks.</a:t>
            </a:r>
          </a:p>
          <a:p>
            <a:pPr marL="342900" indent="-342900" eaLnBrk="0" hangingPunct="0">
              <a:buFontTx/>
              <a:buChar char="•"/>
            </a:pPr>
            <a:r>
              <a:rPr lang="en-US" dirty="0" smtClean="0"/>
              <a:t>Acknowledge children’s efforts.</a:t>
            </a:r>
          </a:p>
          <a:p>
            <a:pPr marL="342900" indent="-342900" eaLnBrk="0" hangingPunct="0">
              <a:buFontTx/>
              <a:buChar char="•"/>
            </a:pPr>
            <a:r>
              <a:rPr lang="en-US" dirty="0" smtClean="0"/>
              <a:t>Give compliments liberally.</a:t>
            </a:r>
          </a:p>
          <a:p>
            <a:pPr marL="342900" indent="-342900" eaLnBrk="0" hangingPunct="0">
              <a:buFontTx/>
              <a:buChar char="•"/>
            </a:pPr>
            <a:r>
              <a:rPr lang="en-US" dirty="0" smtClean="0"/>
              <a:t>Play with children, follow their lead.</a:t>
            </a:r>
            <a:endParaRPr lang="en-US" dirty="0"/>
          </a:p>
        </p:txBody>
      </p:sp>
    </p:spTree>
    <p:extLst>
      <p:ext uri="{BB962C8B-B14F-4D97-AF65-F5344CB8AC3E}">
        <p14:creationId xmlns:p14="http://schemas.microsoft.com/office/powerpoint/2010/main" val="42217840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Positive Adult-Child Interactions</a:t>
            </a:r>
            <a:endParaRPr lang="en-US" dirty="0"/>
          </a:p>
        </p:txBody>
      </p:sp>
      <p:sp>
        <p:nvSpPr>
          <p:cNvPr id="3" name="Content Placeholder 2"/>
          <p:cNvSpPr>
            <a:spLocks noGrp="1"/>
          </p:cNvSpPr>
          <p:nvPr>
            <p:ph idx="1"/>
          </p:nvPr>
        </p:nvSpPr>
        <p:spPr/>
        <p:txBody>
          <a:bodyPr>
            <a:normAutofit fontScale="92500"/>
          </a:bodyPr>
          <a:lstStyle/>
          <a:p>
            <a:pPr>
              <a:spcBef>
                <a:spcPts val="1200"/>
              </a:spcBef>
            </a:pPr>
            <a:r>
              <a:rPr lang="en-US" altLang="en-US" dirty="0" smtClean="0"/>
              <a:t>Acknowledge child’</a:t>
            </a:r>
            <a:r>
              <a:rPr lang="en-US" altLang="ja-JP" dirty="0" smtClean="0"/>
              <a:t>s communication (verbal or non-verbal)</a:t>
            </a:r>
          </a:p>
          <a:p>
            <a:pPr>
              <a:spcBef>
                <a:spcPts val="1200"/>
              </a:spcBef>
            </a:pPr>
            <a:r>
              <a:rPr lang="en-US" altLang="en-US" dirty="0" smtClean="0"/>
              <a:t>Engage in one-to-one interactions, at eye level</a:t>
            </a:r>
          </a:p>
          <a:p>
            <a:pPr>
              <a:spcBef>
                <a:spcPts val="1200"/>
              </a:spcBef>
            </a:pPr>
            <a:r>
              <a:rPr lang="en-US" altLang="en-US" dirty="0" smtClean="0"/>
              <a:t>Use a pleasant, calm voice and simple language</a:t>
            </a:r>
          </a:p>
          <a:p>
            <a:pPr>
              <a:spcBef>
                <a:spcPts val="1200"/>
              </a:spcBef>
            </a:pPr>
            <a:r>
              <a:rPr lang="en-US" altLang="en-US" dirty="0" smtClean="0"/>
              <a:t>Provide warm, responsive physical contact</a:t>
            </a:r>
          </a:p>
          <a:p>
            <a:pPr>
              <a:spcBef>
                <a:spcPts val="1200"/>
              </a:spcBef>
            </a:pPr>
            <a:r>
              <a:rPr lang="en-US" altLang="en-US" dirty="0" smtClean="0"/>
              <a:t>Follow the child’</a:t>
            </a:r>
            <a:r>
              <a:rPr lang="en-US" altLang="ja-JP" dirty="0" smtClean="0"/>
              <a:t>s lead and interests during play</a:t>
            </a:r>
          </a:p>
          <a:p>
            <a:pPr>
              <a:spcBef>
                <a:spcPts val="1200"/>
              </a:spcBef>
            </a:pPr>
            <a:r>
              <a:rPr lang="en-US" altLang="en-US" dirty="0" smtClean="0"/>
              <a:t>Listen to children and encourage them to listen to others</a:t>
            </a:r>
          </a:p>
          <a:p>
            <a:pPr>
              <a:buNone/>
            </a:pPr>
            <a:endParaRPr lang="en-US" dirty="0"/>
          </a:p>
        </p:txBody>
      </p:sp>
    </p:spTree>
    <p:extLst>
      <p:ext uri="{BB962C8B-B14F-4D97-AF65-F5344CB8AC3E}">
        <p14:creationId xmlns:p14="http://schemas.microsoft.com/office/powerpoint/2010/main" val="19139450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b="1" dirty="0" smtClean="0"/>
              <a:t>It All Adds Up</a:t>
            </a:r>
            <a:endParaRPr lang="en-US" dirty="0"/>
          </a:p>
        </p:txBody>
      </p:sp>
      <p:sp>
        <p:nvSpPr>
          <p:cNvPr id="3" name="Content Placeholder 2"/>
          <p:cNvSpPr>
            <a:spLocks noGrp="1"/>
          </p:cNvSpPr>
          <p:nvPr>
            <p:ph idx="1"/>
          </p:nvPr>
        </p:nvSpPr>
        <p:spPr/>
        <p:txBody>
          <a:bodyPr>
            <a:normAutofit/>
          </a:bodyPr>
          <a:lstStyle/>
          <a:p>
            <a:pPr>
              <a:buNone/>
            </a:pPr>
            <a:r>
              <a:rPr lang="en-US" altLang="en-US" sz="3200" b="1" dirty="0" smtClean="0"/>
              <a:t>Deposits:</a:t>
            </a:r>
            <a:r>
              <a:rPr lang="en-US" altLang="en-US" b="1" dirty="0" smtClean="0"/>
              <a:t>	                                         </a:t>
            </a:r>
          </a:p>
          <a:p>
            <a:pPr lvl="1"/>
            <a:r>
              <a:rPr lang="en-US" altLang="en-US" sz="2800" dirty="0" smtClean="0"/>
              <a:t>Active Listening</a:t>
            </a:r>
          </a:p>
          <a:p>
            <a:pPr lvl="1"/>
            <a:r>
              <a:rPr lang="en-US" altLang="en-US" sz="2800" dirty="0" smtClean="0"/>
              <a:t>Modeling</a:t>
            </a:r>
          </a:p>
          <a:p>
            <a:pPr lvl="1"/>
            <a:r>
              <a:rPr lang="en-US" altLang="en-US" dirty="0" smtClean="0"/>
              <a:t>Using positive language</a:t>
            </a:r>
          </a:p>
          <a:p>
            <a:pPr lvl="1"/>
            <a:r>
              <a:rPr lang="en-US" altLang="en-US" sz="2800" dirty="0" smtClean="0"/>
              <a:t>Providing verbal praise</a:t>
            </a:r>
          </a:p>
          <a:p>
            <a:pPr lvl="1"/>
            <a:r>
              <a:rPr lang="en-US" altLang="en-US" dirty="0" smtClean="0"/>
              <a:t>Providing hugs, high fives,</a:t>
            </a:r>
          </a:p>
          <a:p>
            <a:pPr marL="457200" lvl="1" indent="0">
              <a:buNone/>
            </a:pPr>
            <a:r>
              <a:rPr lang="en-US" altLang="en-US" dirty="0"/>
              <a:t>t</a:t>
            </a:r>
            <a:r>
              <a:rPr lang="en-US" altLang="en-US" sz="2800" dirty="0" smtClean="0"/>
              <a:t>humbs up when they do </a:t>
            </a:r>
          </a:p>
          <a:p>
            <a:pPr marL="457200" lvl="1" indent="0">
              <a:buNone/>
            </a:pPr>
            <a:r>
              <a:rPr lang="en-US" altLang="en-US" dirty="0"/>
              <a:t>s</a:t>
            </a:r>
            <a:r>
              <a:rPr lang="en-US" altLang="en-US" dirty="0" smtClean="0"/>
              <a:t>omething good.</a:t>
            </a:r>
            <a:endParaRPr lang="en-US" altLang="en-US" sz="2800" dirty="0" smtClean="0"/>
          </a:p>
          <a:p>
            <a:pPr lvl="1"/>
            <a:endParaRPr lang="en-US" altLang="en-US" sz="2800" dirty="0" smtClean="0"/>
          </a:p>
          <a:p>
            <a:pPr>
              <a:buNone/>
            </a:pPr>
            <a:endParaRPr lang="en-US" dirty="0"/>
          </a:p>
        </p:txBody>
      </p:sp>
      <p:sp>
        <p:nvSpPr>
          <p:cNvPr id="4" name="Content Placeholder 4"/>
          <p:cNvSpPr txBox="1">
            <a:spLocks/>
          </p:cNvSpPr>
          <p:nvPr/>
        </p:nvSpPr>
        <p:spPr>
          <a:xfrm>
            <a:off x="5105400" y="1524000"/>
            <a:ext cx="3473450" cy="4724400"/>
          </a:xfrm>
          <a:prstGeom prst="rect">
            <a:avLst/>
          </a:prstGeom>
        </p:spPr>
        <p:txBody>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Tx/>
              <a:buNone/>
              <a:tabLst/>
              <a:defRPr/>
            </a:pPr>
            <a:r>
              <a:rPr kumimoji="0" lang="en-US" altLang="en-US" sz="2800" b="1" i="0" u="none" strike="noStrike" kern="1200" cap="none" spc="0" normalizeH="0" baseline="0" noProof="0" dirty="0" smtClean="0">
                <a:ln>
                  <a:noFill/>
                </a:ln>
                <a:solidFill>
                  <a:schemeClr val="tx1"/>
                </a:solidFill>
                <a:effectLst/>
                <a:uLnTx/>
                <a:uFillTx/>
                <a:latin typeface="+mn-lt"/>
                <a:ea typeface="+mn-ea"/>
                <a:cs typeface="+mn-cs"/>
              </a:rPr>
              <a:t>Withdrawals</a:t>
            </a:r>
            <a:r>
              <a:rPr kumimoji="0" lang="en-US" altLang="en-US" sz="2800" b="0" i="0" u="none" strike="noStrike" kern="1200" cap="none" spc="0" normalizeH="0" baseline="0" noProof="0" dirty="0" smtClean="0">
                <a:ln>
                  <a:noFill/>
                </a:ln>
                <a:solidFill>
                  <a:schemeClr val="tx1"/>
                </a:solidFill>
                <a:effectLst/>
                <a:uLnTx/>
                <a:uFillTx/>
                <a:latin typeface="+mn-lt"/>
                <a:ea typeface="+mn-ea"/>
                <a:cs typeface="+mn-cs"/>
              </a:rPr>
              <a:t>:</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altLang="en-US" sz="2400" b="0" i="0" u="none" strike="noStrike" kern="1200" cap="none" spc="0" normalizeH="0" baseline="0" noProof="0" dirty="0" smtClean="0">
                <a:ln>
                  <a:noFill/>
                </a:ln>
                <a:solidFill>
                  <a:schemeClr val="tx2"/>
                </a:solidFill>
                <a:effectLst/>
                <a:uLnTx/>
                <a:uFillTx/>
                <a:latin typeface="+mn-lt"/>
                <a:ea typeface="+mn-ea"/>
                <a:cs typeface="+mn-cs"/>
              </a:rPr>
              <a:t>No</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altLang="en-US" sz="2400" b="0" i="0" u="none" strike="noStrike" kern="1200" cap="none" spc="0" normalizeH="0" baseline="0" noProof="0" dirty="0" smtClean="0">
                <a:ln>
                  <a:noFill/>
                </a:ln>
                <a:solidFill>
                  <a:schemeClr val="tx2"/>
                </a:solidFill>
                <a:effectLst/>
                <a:uLnTx/>
                <a:uFillTx/>
                <a:latin typeface="+mn-lt"/>
                <a:ea typeface="+mn-ea"/>
                <a:cs typeface="+mn-cs"/>
              </a:rPr>
              <a:t>Don</a:t>
            </a:r>
            <a:r>
              <a:rPr kumimoji="0" lang="ja-JP" altLang="en-US" sz="2400" b="0" i="0" u="none" strike="noStrike" kern="1200" cap="none" spc="0" normalizeH="0" baseline="0" noProof="0" dirty="0" smtClean="0">
                <a:ln>
                  <a:noFill/>
                </a:ln>
                <a:solidFill>
                  <a:schemeClr val="tx2"/>
                </a:solidFill>
                <a:effectLst/>
                <a:uLnTx/>
                <a:uFillTx/>
                <a:latin typeface="+mn-lt"/>
                <a:ea typeface="+mn-ea"/>
                <a:cs typeface="+mn-cs"/>
              </a:rPr>
              <a:t>’</a:t>
            </a:r>
            <a:r>
              <a:rPr kumimoji="0" lang="en-US" altLang="ja-JP" sz="2400" b="0" i="0" u="none" strike="noStrike" kern="1200" cap="none" spc="0" normalizeH="0" baseline="0" noProof="0" dirty="0" smtClean="0">
                <a:ln>
                  <a:noFill/>
                </a:ln>
                <a:solidFill>
                  <a:schemeClr val="tx2"/>
                </a:solidFill>
                <a:effectLst/>
                <a:uLnTx/>
                <a:uFillTx/>
                <a:latin typeface="+mn-lt"/>
                <a:ea typeface="+mn-ea"/>
                <a:cs typeface="+mn-cs"/>
              </a:rPr>
              <a:t>t </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altLang="en-US" sz="2400" b="0" i="0" u="none" strike="noStrike" kern="1200" cap="none" spc="0" normalizeH="0" baseline="0" noProof="0" dirty="0" smtClean="0">
                <a:ln>
                  <a:noFill/>
                </a:ln>
                <a:solidFill>
                  <a:schemeClr val="tx2"/>
                </a:solidFill>
                <a:effectLst/>
                <a:uLnTx/>
                <a:uFillTx/>
                <a:latin typeface="+mn-lt"/>
                <a:ea typeface="+mn-ea"/>
                <a:cs typeface="+mn-cs"/>
              </a:rPr>
              <a:t>Stop</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altLang="en-US" sz="2400" b="0" i="0" u="none" strike="noStrike" kern="1200" cap="none" spc="0" normalizeH="0" baseline="0" noProof="0" dirty="0" smtClean="0">
                <a:ln>
                  <a:noFill/>
                </a:ln>
                <a:solidFill>
                  <a:schemeClr val="tx2"/>
                </a:solidFill>
                <a:effectLst/>
                <a:uLnTx/>
                <a:uFillTx/>
                <a:latin typeface="+mn-lt"/>
                <a:ea typeface="+mn-ea"/>
                <a:cs typeface="+mn-cs"/>
              </a:rPr>
              <a:t>Demands - directions</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altLang="en-US" sz="2400" b="0" i="0" u="none" strike="noStrike" kern="1200" cap="none" spc="0" normalizeH="0" baseline="0" noProof="0" dirty="0" smtClean="0">
                <a:ln>
                  <a:noFill/>
                </a:ln>
                <a:solidFill>
                  <a:schemeClr val="tx2"/>
                </a:solidFill>
                <a:effectLst/>
                <a:uLnTx/>
                <a:uFillTx/>
                <a:latin typeface="+mn-lt"/>
                <a:ea typeface="+mn-ea"/>
                <a:cs typeface="+mn-cs"/>
              </a:rPr>
              <a:t>Using a loud voice</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altLang="en-US" sz="2400" b="0" i="0" u="none" strike="noStrike" kern="1200" cap="none" spc="0" normalizeH="0" baseline="0" noProof="0" dirty="0" smtClean="0">
                <a:ln>
                  <a:noFill/>
                </a:ln>
                <a:solidFill>
                  <a:schemeClr val="tx2"/>
                </a:solidFill>
                <a:effectLst/>
                <a:uLnTx/>
                <a:uFillTx/>
                <a:latin typeface="+mn-lt"/>
                <a:ea typeface="+mn-ea"/>
                <a:cs typeface="+mn-cs"/>
              </a:rPr>
              <a:t>Intimidating request</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lang="en-US" altLang="en-US" sz="2400" dirty="0" smtClean="0">
                <a:solidFill>
                  <a:schemeClr val="tx2"/>
                </a:solidFill>
              </a:rPr>
              <a:t>Threats</a:t>
            </a:r>
            <a:endParaRPr kumimoji="0" lang="en-US" altLang="en-US" sz="2400" b="0" i="0" u="none" strike="noStrike" kern="1200" cap="none" spc="0" normalizeH="0" baseline="0" noProof="0" dirty="0" smtClean="0">
              <a:ln>
                <a:noFill/>
              </a:ln>
              <a:solidFill>
                <a:schemeClr val="tx2"/>
              </a:solidFill>
              <a:effectLst/>
              <a:uLnTx/>
              <a:uFillTx/>
              <a:latin typeface="+mn-lt"/>
              <a:ea typeface="+mn-ea"/>
              <a:cs typeface="+mn-cs"/>
            </a:endParaRP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endParaRPr kumimoji="0" lang="en-US" altLang="en-US" sz="2800" b="0" i="0" u="none" strike="noStrike" kern="1200" cap="none" spc="0" normalizeH="0" baseline="0" noProof="0" dirty="0" smtClean="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32810044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Introduction of the topic</a:t>
            </a:r>
          </a:p>
          <a:p>
            <a:r>
              <a:rPr lang="en-US" dirty="0" smtClean="0"/>
              <a:t>Hot Button Activity</a:t>
            </a:r>
          </a:p>
          <a:p>
            <a:r>
              <a:rPr lang="en-US" dirty="0" smtClean="0"/>
              <a:t>Challenging Behaviors and their functions</a:t>
            </a:r>
          </a:p>
          <a:p>
            <a:r>
              <a:rPr lang="en-US" dirty="0" smtClean="0"/>
              <a:t>Reframing Activity</a:t>
            </a:r>
          </a:p>
          <a:p>
            <a:r>
              <a:rPr lang="en-US" dirty="0" smtClean="0"/>
              <a:t>Using Positive Statements</a:t>
            </a:r>
          </a:p>
          <a:p>
            <a:r>
              <a:rPr lang="en-US" dirty="0" smtClean="0"/>
              <a:t>Q and A</a:t>
            </a:r>
          </a:p>
          <a:p>
            <a:endParaRPr lang="en-US" dirty="0"/>
          </a:p>
        </p:txBody>
      </p:sp>
    </p:spTree>
    <p:extLst>
      <p:ext uri="{BB962C8B-B14F-4D97-AF65-F5344CB8AC3E}">
        <p14:creationId xmlns:p14="http://schemas.microsoft.com/office/powerpoint/2010/main" val="27672545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The </a:t>
            </a:r>
            <a:r>
              <a:rPr lang="en-US" altLang="en-US" sz="3600" b="1" dirty="0" smtClean="0"/>
              <a:t>Benefits</a:t>
            </a:r>
            <a:r>
              <a:rPr lang="en-US" altLang="en-US" b="1" dirty="0" smtClean="0"/>
              <a:t>!</a:t>
            </a:r>
            <a:endParaRPr lang="en-US" dirty="0"/>
          </a:p>
        </p:txBody>
      </p:sp>
      <p:sp>
        <p:nvSpPr>
          <p:cNvPr id="3" name="Content Placeholder 2"/>
          <p:cNvSpPr>
            <a:spLocks noGrp="1"/>
          </p:cNvSpPr>
          <p:nvPr>
            <p:ph idx="1"/>
          </p:nvPr>
        </p:nvSpPr>
        <p:spPr/>
        <p:txBody>
          <a:bodyPr>
            <a:normAutofit lnSpcReduction="10000"/>
          </a:bodyPr>
          <a:lstStyle/>
          <a:p>
            <a:r>
              <a:rPr lang="en-US" altLang="en-US" sz="2800" dirty="0" smtClean="0"/>
              <a:t>Influence a child</a:t>
            </a:r>
            <a:r>
              <a:rPr lang="ja-JP" altLang="en-US" sz="2800" smtClean="0"/>
              <a:t>’</a:t>
            </a:r>
            <a:r>
              <a:rPr lang="en-US" altLang="ja-JP" sz="2800" dirty="0" smtClean="0"/>
              <a:t>s emotional, cognitive, and social development</a:t>
            </a:r>
          </a:p>
          <a:p>
            <a:pPr>
              <a:spcBef>
                <a:spcPts val="1800"/>
              </a:spcBef>
            </a:pPr>
            <a:r>
              <a:rPr lang="en-US" altLang="en-US" sz="2800" dirty="0" smtClean="0"/>
              <a:t>Help children develop secure relationships with other adults</a:t>
            </a:r>
          </a:p>
          <a:p>
            <a:pPr>
              <a:spcBef>
                <a:spcPts val="1800"/>
              </a:spcBef>
            </a:pPr>
            <a:r>
              <a:rPr lang="en-US" altLang="en-US" sz="2800" dirty="0" smtClean="0"/>
              <a:t>Help children develop good peer relationships</a:t>
            </a:r>
          </a:p>
          <a:p>
            <a:pPr>
              <a:spcBef>
                <a:spcPts val="1800"/>
              </a:spcBef>
            </a:pPr>
            <a:r>
              <a:rPr lang="en-US" altLang="en-US" sz="2800" dirty="0" smtClean="0"/>
              <a:t>Help reduce the frequency of behavior problems</a:t>
            </a:r>
          </a:p>
          <a:p>
            <a:pPr>
              <a:spcBef>
                <a:spcPts val="1800"/>
              </a:spcBef>
            </a:pPr>
            <a:r>
              <a:rPr lang="en-US" altLang="en-US" sz="2800" dirty="0" smtClean="0"/>
              <a:t>Help children develop positive self-esteem</a:t>
            </a:r>
          </a:p>
          <a:p>
            <a:pPr>
              <a:spcBef>
                <a:spcPts val="1800"/>
              </a:spcBef>
            </a:pPr>
            <a:r>
              <a:rPr lang="en-US" altLang="en-US" sz="2800" dirty="0" smtClean="0"/>
              <a:t>Results in higher rates of child engagement</a:t>
            </a:r>
          </a:p>
          <a:p>
            <a:pPr>
              <a:buNone/>
            </a:pPr>
            <a:endParaRPr lang="en-US" dirty="0"/>
          </a:p>
        </p:txBody>
      </p:sp>
    </p:spTree>
    <p:extLst>
      <p:ext uri="{BB962C8B-B14F-4D97-AF65-F5344CB8AC3E}">
        <p14:creationId xmlns:p14="http://schemas.microsoft.com/office/powerpoint/2010/main" val="39351771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Something to keep in mind….</a:t>
            </a:r>
            <a:endParaRPr lang="en-US" b="1" dirty="0"/>
          </a:p>
        </p:txBody>
      </p:sp>
      <p:sp>
        <p:nvSpPr>
          <p:cNvPr id="3" name="Content Placeholder 2"/>
          <p:cNvSpPr>
            <a:spLocks noGrp="1"/>
          </p:cNvSpPr>
          <p:nvPr>
            <p:ph idx="1"/>
          </p:nvPr>
        </p:nvSpPr>
        <p:spPr/>
        <p:txBody>
          <a:bodyPr>
            <a:normAutofit/>
          </a:bodyPr>
          <a:lstStyle/>
          <a:p>
            <a:pPr marL="0" indent="0">
              <a:buNone/>
            </a:pPr>
            <a:r>
              <a:rPr lang="en-US" sz="4800" dirty="0" smtClean="0">
                <a:solidFill>
                  <a:schemeClr val="accent6">
                    <a:lumMod val="75000"/>
                  </a:schemeClr>
                </a:solidFill>
                <a:latin typeface="Lucida Calligraphy" panose="03010101010101010101" pitchFamily="66" charset="0"/>
              </a:rPr>
              <a:t>“When you see a child differently, </a:t>
            </a:r>
          </a:p>
          <a:p>
            <a:pPr marL="0" indent="0">
              <a:buNone/>
            </a:pPr>
            <a:r>
              <a:rPr lang="en-US" sz="4800" dirty="0" smtClean="0">
                <a:solidFill>
                  <a:schemeClr val="accent6">
                    <a:lumMod val="75000"/>
                  </a:schemeClr>
                </a:solidFill>
                <a:latin typeface="Lucida Calligraphy" panose="03010101010101010101" pitchFamily="66" charset="0"/>
              </a:rPr>
              <a:t>you see a different child.”   </a:t>
            </a:r>
            <a:endParaRPr lang="en-US" sz="4800" dirty="0">
              <a:solidFill>
                <a:schemeClr val="accent6">
                  <a:lumMod val="75000"/>
                </a:schemeClr>
              </a:solidFill>
              <a:latin typeface="Lucida Calligraphy" panose="03010101010101010101" pitchFamily="66" charset="0"/>
            </a:endParaRPr>
          </a:p>
        </p:txBody>
      </p:sp>
      <p:pic>
        <p:nvPicPr>
          <p:cNvPr id="7170" name="Picture 2" descr="C:\Users\Torresja\Desktop\ccd99629b369562bbcde500cf2f9253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4168972"/>
            <a:ext cx="4622800" cy="250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17788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t>RESOURCES</a:t>
            </a:r>
            <a:endParaRPr lang="en-US" sz="7200" b="1"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csefel.vanderbilt.edu/resources/training_preschool.html#mod1</a:t>
            </a:r>
            <a:endParaRPr lang="en-US" dirty="0" smtClean="0"/>
          </a:p>
          <a:p>
            <a:r>
              <a:rPr lang="en-US" dirty="0">
                <a:hlinkClick r:id="rId3"/>
              </a:rPr>
              <a:t>http://</a:t>
            </a:r>
            <a:r>
              <a:rPr lang="en-US" dirty="0" smtClean="0">
                <a:hlinkClick r:id="rId3"/>
              </a:rPr>
              <a:t>challengingbehavior.cbcs.usf.edu/Implementation/family.html</a:t>
            </a:r>
            <a:endParaRPr lang="en-US" dirty="0" smtClean="0"/>
          </a:p>
          <a:p>
            <a:r>
              <a:rPr lang="en-US" dirty="0"/>
              <a:t>https://www.tolerance.org/magazine/publications/reframing-classroom-management-a-toolkit-for-educators</a:t>
            </a:r>
          </a:p>
        </p:txBody>
      </p:sp>
    </p:spTree>
    <p:extLst>
      <p:ext uri="{BB962C8B-B14F-4D97-AF65-F5344CB8AC3E}">
        <p14:creationId xmlns:p14="http://schemas.microsoft.com/office/powerpoint/2010/main" val="4143833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87552"/>
          </a:xfrm>
        </p:spPr>
        <p:txBody>
          <a:bodyPr>
            <a:noAutofit/>
          </a:bodyPr>
          <a:lstStyle/>
          <a:p>
            <a:r>
              <a:rPr lang="en-US" altLang="en-US" sz="2800" b="1" dirty="0" smtClean="0"/>
              <a:t>Examining Attitudes about Challenging Behaviors</a:t>
            </a:r>
            <a:endParaRPr lang="en-US" sz="2800" dirty="0"/>
          </a:p>
        </p:txBody>
      </p:sp>
      <p:sp>
        <p:nvSpPr>
          <p:cNvPr id="3" name="Content Placeholder 2"/>
          <p:cNvSpPr>
            <a:spLocks noGrp="1"/>
          </p:cNvSpPr>
          <p:nvPr>
            <p:ph idx="1"/>
          </p:nvPr>
        </p:nvSpPr>
        <p:spPr>
          <a:xfrm>
            <a:off x="457200" y="1066800"/>
            <a:ext cx="8229600" cy="5059363"/>
          </a:xfrm>
        </p:spPr>
        <p:txBody>
          <a:bodyPr>
            <a:normAutofit/>
          </a:bodyPr>
          <a:lstStyle/>
          <a:p>
            <a:pPr>
              <a:buNone/>
            </a:pPr>
            <a:r>
              <a:rPr lang="en-US" sz="3200" dirty="0" smtClean="0">
                <a:solidFill>
                  <a:srgbClr val="FF0000"/>
                </a:solidFill>
              </a:rPr>
              <a:t>HOT BUTTON ACTIVITY:</a:t>
            </a:r>
          </a:p>
          <a:p>
            <a:pPr>
              <a:buNone/>
            </a:pPr>
            <a:r>
              <a:rPr lang="en-US" dirty="0" smtClean="0"/>
              <a:t>Group sharing</a:t>
            </a:r>
          </a:p>
          <a:p>
            <a:pPr>
              <a:buNone/>
            </a:pPr>
            <a:endParaRPr lang="en-US" dirty="0" smtClean="0"/>
          </a:p>
          <a:p>
            <a:pPr>
              <a:buNone/>
            </a:pPr>
            <a:r>
              <a:rPr lang="en-US" sz="3200" dirty="0" smtClean="0"/>
              <a:t>What pushes your buttons?</a:t>
            </a:r>
          </a:p>
        </p:txBody>
      </p:sp>
      <p:pic>
        <p:nvPicPr>
          <p:cNvPr id="2050" name="Picture 2" descr="C:\Users\littlefinger\AppData\Local\Microsoft\Windows\INetCache\IE\CHP4SV6T\Perspective-Button-Stop-icon[1].png"/>
          <p:cNvPicPr>
            <a:picLocks noChangeAspect="1" noChangeArrowheads="1"/>
          </p:cNvPicPr>
          <p:nvPr/>
        </p:nvPicPr>
        <p:blipFill>
          <a:blip r:embed="rId3" cstate="print"/>
          <a:srcRect/>
          <a:stretch>
            <a:fillRect/>
          </a:stretch>
        </p:blipFill>
        <p:spPr bwMode="auto">
          <a:xfrm>
            <a:off x="6096000" y="1371600"/>
            <a:ext cx="2438400" cy="2438400"/>
          </a:xfrm>
          <a:prstGeom prst="rect">
            <a:avLst/>
          </a:prstGeom>
          <a:noFill/>
        </p:spPr>
      </p:pic>
      <p:sp>
        <p:nvSpPr>
          <p:cNvPr id="5" name="Rectangle 4"/>
          <p:cNvSpPr/>
          <p:nvPr/>
        </p:nvSpPr>
        <p:spPr>
          <a:xfrm>
            <a:off x="0" y="3200398"/>
            <a:ext cx="8991600" cy="2677656"/>
          </a:xfrm>
          <a:prstGeom prst="rect">
            <a:avLst/>
          </a:prstGeom>
        </p:spPr>
        <p:txBody>
          <a:bodyPr wrap="square">
            <a:spAutoFit/>
          </a:bodyPr>
          <a:lstStyle/>
          <a:p>
            <a:pPr lvl="1">
              <a:buFont typeface="Arial" pitchFamily="34" charset="0"/>
              <a:buChar char="•"/>
            </a:pPr>
            <a:endParaRPr lang="en-US" altLang="en-US" sz="2800" dirty="0" smtClean="0">
              <a:cs typeface="Arial" pitchFamily="34" charset="0"/>
            </a:endParaRPr>
          </a:p>
          <a:p>
            <a:pPr lvl="1">
              <a:buFont typeface="Arial" pitchFamily="34" charset="0"/>
              <a:buChar char="•"/>
            </a:pPr>
            <a:endParaRPr lang="en-US" altLang="en-US" sz="2800" dirty="0" smtClean="0">
              <a:cs typeface="Arial" pitchFamily="34" charset="0"/>
            </a:endParaRPr>
          </a:p>
          <a:p>
            <a:pPr lvl="1">
              <a:buFont typeface="Arial" pitchFamily="34" charset="0"/>
              <a:buChar char="•"/>
            </a:pPr>
            <a:r>
              <a:rPr lang="en-US" altLang="en-US" sz="2800" dirty="0" smtClean="0">
                <a:cs typeface="Arial" pitchFamily="34" charset="0"/>
              </a:rPr>
              <a:t>How do these behaviors make you feel?</a:t>
            </a:r>
          </a:p>
          <a:p>
            <a:pPr lvl="1">
              <a:buFont typeface="Arial" pitchFamily="34" charset="0"/>
              <a:buChar char="•"/>
            </a:pPr>
            <a:r>
              <a:rPr lang="en-US" altLang="en-US" sz="2800" dirty="0" smtClean="0">
                <a:cs typeface="Arial" pitchFamily="34" charset="0"/>
              </a:rPr>
              <a:t>What is your response when these behaviors occur?</a:t>
            </a:r>
          </a:p>
          <a:p>
            <a:pPr lvl="1">
              <a:buFont typeface="Arial" pitchFamily="34" charset="0"/>
              <a:buChar char="•"/>
            </a:pPr>
            <a:r>
              <a:rPr lang="en-US" altLang="en-US" sz="2800" dirty="0" smtClean="0">
                <a:cs typeface="Arial" pitchFamily="34" charset="0"/>
              </a:rPr>
              <a:t>How does this impact your relationship with other people?</a:t>
            </a:r>
          </a:p>
        </p:txBody>
      </p:sp>
    </p:spTree>
    <p:extLst>
      <p:ext uri="{BB962C8B-B14F-4D97-AF65-F5344CB8AC3E}">
        <p14:creationId xmlns:p14="http://schemas.microsoft.com/office/powerpoint/2010/main" val="19374131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Challenging Behaviors</a:t>
            </a:r>
            <a:br>
              <a:rPr lang="en-US" b="1" dirty="0" smtClean="0"/>
            </a:br>
            <a:endParaRPr lang="en-US" b="1" dirty="0"/>
          </a:p>
        </p:txBody>
      </p:sp>
      <p:sp>
        <p:nvSpPr>
          <p:cNvPr id="3" name="Content Placeholder 2"/>
          <p:cNvSpPr>
            <a:spLocks noGrp="1"/>
          </p:cNvSpPr>
          <p:nvPr>
            <p:ph idx="1"/>
          </p:nvPr>
        </p:nvSpPr>
        <p:spPr/>
        <p:txBody>
          <a:bodyPr/>
          <a:lstStyle/>
          <a:p>
            <a:r>
              <a:rPr lang="en-US" dirty="0" smtClean="0"/>
              <a:t>Screaming</a:t>
            </a:r>
          </a:p>
          <a:p>
            <a:r>
              <a:rPr lang="en-US" dirty="0" smtClean="0"/>
              <a:t>Throwing tantrums</a:t>
            </a:r>
          </a:p>
          <a:p>
            <a:r>
              <a:rPr lang="en-US" dirty="0" smtClean="0"/>
              <a:t>Being verbally aggressive</a:t>
            </a:r>
          </a:p>
          <a:p>
            <a:r>
              <a:rPr lang="en-US" dirty="0" smtClean="0"/>
              <a:t>Throwing objects</a:t>
            </a:r>
          </a:p>
          <a:p>
            <a:r>
              <a:rPr lang="en-US" dirty="0" smtClean="0"/>
              <a:t>Being physically aggressive</a:t>
            </a:r>
          </a:p>
          <a:p>
            <a:r>
              <a:rPr lang="en-US" dirty="0" smtClean="0"/>
              <a:t>What else….?</a:t>
            </a:r>
            <a:endParaRPr lang="en-US" dirty="0"/>
          </a:p>
        </p:txBody>
      </p:sp>
      <p:pic>
        <p:nvPicPr>
          <p:cNvPr id="1026" name="Picture 2" descr="Image result for child screaming clip art">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1600200"/>
            <a:ext cx="2885635"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35472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smtClean="0"/>
              <a:t>Challenging Behavior </a:t>
            </a:r>
            <a:br>
              <a:rPr lang="en-US" altLang="en-US" b="1" dirty="0" smtClean="0"/>
            </a:br>
            <a:r>
              <a:rPr lang="en-US" altLang="en-US" b="1" dirty="0" smtClean="0"/>
              <a:t>Basic Assumptions</a:t>
            </a:r>
            <a:endParaRPr lang="en-US" b="1" dirty="0"/>
          </a:p>
        </p:txBody>
      </p:sp>
      <p:sp>
        <p:nvSpPr>
          <p:cNvPr id="3" name="Content Placeholder 2"/>
          <p:cNvSpPr>
            <a:spLocks noGrp="1"/>
          </p:cNvSpPr>
          <p:nvPr>
            <p:ph idx="1"/>
          </p:nvPr>
        </p:nvSpPr>
        <p:spPr/>
        <p:txBody>
          <a:bodyPr>
            <a:normAutofit fontScale="92500" lnSpcReduction="20000"/>
          </a:bodyPr>
          <a:lstStyle/>
          <a:p>
            <a:r>
              <a:rPr lang="en-US" altLang="en-US" sz="3000" dirty="0" smtClean="0"/>
              <a:t>Challenging behavior usually has a message- </a:t>
            </a:r>
            <a:r>
              <a:rPr lang="en-US" altLang="en-US" sz="3000" dirty="0" smtClean="0">
                <a:solidFill>
                  <a:srgbClr val="FF0000"/>
                </a:solidFill>
              </a:rPr>
              <a:t>I am bored, I am sad, you hurt my feelings, I need some attention.</a:t>
            </a:r>
          </a:p>
          <a:p>
            <a:pPr lvl="1"/>
            <a:r>
              <a:rPr lang="en-US" altLang="en-US" sz="3000" dirty="0" smtClean="0"/>
              <a:t>Children often use challenging behavior when they don’t have the social or communication skills they need to engage in more appropriate interactions.</a:t>
            </a:r>
          </a:p>
          <a:p>
            <a:pPr lvl="1"/>
            <a:r>
              <a:rPr lang="en-US" altLang="en-US" sz="3000" dirty="0" smtClean="0"/>
              <a:t>Behavior that </a:t>
            </a:r>
            <a:r>
              <a:rPr lang="en-US" altLang="en-US" sz="3000" dirty="0" smtClean="0">
                <a:solidFill>
                  <a:srgbClr val="FF0000"/>
                </a:solidFill>
              </a:rPr>
              <a:t>persists over time </a:t>
            </a:r>
            <a:r>
              <a:rPr lang="en-US" altLang="en-US" sz="3000" dirty="0" smtClean="0"/>
              <a:t>is usually working for the child.</a:t>
            </a:r>
          </a:p>
          <a:p>
            <a:pPr lvl="1"/>
            <a:r>
              <a:rPr lang="en-US" altLang="en-US" sz="3000" dirty="0" smtClean="0"/>
              <a:t>We need to focus on teaching children what to do in place of the challenging behavior </a:t>
            </a:r>
            <a:r>
              <a:rPr lang="en-US" altLang="en-US" sz="3000" dirty="0" smtClean="0">
                <a:solidFill>
                  <a:srgbClr val="FF0000"/>
                </a:solidFill>
              </a:rPr>
              <a:t>(replacement skills)</a:t>
            </a:r>
          </a:p>
          <a:p>
            <a:endParaRPr lang="en-US" dirty="0"/>
          </a:p>
        </p:txBody>
      </p:sp>
    </p:spTree>
    <p:extLst>
      <p:ext uri="{BB962C8B-B14F-4D97-AF65-F5344CB8AC3E}">
        <p14:creationId xmlns:p14="http://schemas.microsoft.com/office/powerpoint/2010/main" val="909431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1630362"/>
          </a:xfrm>
        </p:spPr>
        <p:txBody>
          <a:bodyPr>
            <a:noAutofit/>
          </a:bodyPr>
          <a:lstStyle/>
          <a:p>
            <a:pPr eaLnBrk="1" hangingPunct="1"/>
            <a:r>
              <a:rPr lang="en-US" altLang="en-US" sz="6000" b="1" dirty="0" smtClean="0"/>
              <a:t>Challenging </a:t>
            </a:r>
            <a:br>
              <a:rPr lang="en-US" altLang="en-US" sz="6000" b="1" dirty="0" smtClean="0"/>
            </a:br>
            <a:r>
              <a:rPr lang="en-US" altLang="en-US" sz="6000" b="1" dirty="0" smtClean="0"/>
              <a:t>Behavior Works</a:t>
            </a:r>
          </a:p>
        </p:txBody>
      </p:sp>
      <p:sp>
        <p:nvSpPr>
          <p:cNvPr id="30723" name="Rectangle 3"/>
          <p:cNvSpPr>
            <a:spLocks noGrp="1" noChangeArrowheads="1"/>
          </p:cNvSpPr>
          <p:nvPr>
            <p:ph type="body" idx="1"/>
          </p:nvPr>
        </p:nvSpPr>
        <p:spPr>
          <a:xfrm>
            <a:off x="457200" y="2362200"/>
            <a:ext cx="8229600" cy="3763963"/>
          </a:xfrm>
        </p:spPr>
        <p:txBody>
          <a:bodyPr/>
          <a:lstStyle/>
          <a:p>
            <a:pPr eaLnBrk="1" hangingPunct="1">
              <a:lnSpc>
                <a:spcPct val="90000"/>
              </a:lnSpc>
            </a:pPr>
            <a:r>
              <a:rPr lang="en-US" altLang="en-US" sz="3600" dirty="0" smtClean="0"/>
              <a:t>Children engage in challenging behavior because </a:t>
            </a:r>
            <a:r>
              <a:rPr lang="en-US" altLang="en-US" sz="3600" dirty="0" smtClean="0">
                <a:solidFill>
                  <a:srgbClr val="FF0000"/>
                </a:solidFill>
              </a:rPr>
              <a:t>“it works” </a:t>
            </a:r>
            <a:r>
              <a:rPr lang="en-US" altLang="en-US" sz="3600" dirty="0" smtClean="0"/>
              <a:t>for them.</a:t>
            </a:r>
          </a:p>
          <a:p>
            <a:pPr eaLnBrk="1" hangingPunct="1">
              <a:lnSpc>
                <a:spcPct val="90000"/>
              </a:lnSpc>
            </a:pPr>
            <a:r>
              <a:rPr lang="en-US" altLang="en-US" sz="3600" dirty="0" smtClean="0"/>
              <a:t>Challenging behavior results in the child gaining access to something or someone (i.e., obtain/request) or avoiding something or someone (i.e., escape/protest).</a:t>
            </a:r>
          </a:p>
          <a:p>
            <a:pPr eaLnBrk="1" hangingPunct="1">
              <a:lnSpc>
                <a:spcPct val="90000"/>
              </a:lnSpc>
            </a:pPr>
            <a:endParaRPr lang="en-US" altLang="en-US" dirty="0" smtClean="0"/>
          </a:p>
        </p:txBody>
      </p:sp>
    </p:spTree>
    <p:extLst>
      <p:ext uri="{BB962C8B-B14F-4D97-AF65-F5344CB8AC3E}">
        <p14:creationId xmlns:p14="http://schemas.microsoft.com/office/powerpoint/2010/main" val="596724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Function of the Behavior</a:t>
            </a:r>
            <a:endParaRPr lang="en-US" b="1" dirty="0"/>
          </a:p>
        </p:txBody>
      </p:sp>
      <p:sp>
        <p:nvSpPr>
          <p:cNvPr id="3" name="Content Placeholder 2"/>
          <p:cNvSpPr>
            <a:spLocks noGrp="1"/>
          </p:cNvSpPr>
          <p:nvPr>
            <p:ph idx="1"/>
          </p:nvPr>
        </p:nvSpPr>
        <p:spPr/>
        <p:txBody>
          <a:bodyPr/>
          <a:lstStyle/>
          <a:p>
            <a:r>
              <a:rPr lang="en-US" dirty="0" smtClean="0"/>
              <a:t>To get attention</a:t>
            </a:r>
          </a:p>
          <a:p>
            <a:r>
              <a:rPr lang="en-US" dirty="0" smtClean="0"/>
              <a:t>To request something e.g., object</a:t>
            </a:r>
          </a:p>
          <a:p>
            <a:r>
              <a:rPr lang="en-US" dirty="0" smtClean="0"/>
              <a:t>To avoid a task (does not want to clean up after playing)</a:t>
            </a:r>
          </a:p>
          <a:p>
            <a:r>
              <a:rPr lang="en-US" dirty="0" smtClean="0"/>
              <a:t>To avoid demands (does not want to do homework)</a:t>
            </a:r>
          </a:p>
          <a:p>
            <a:r>
              <a:rPr lang="en-US" dirty="0" smtClean="0"/>
              <a:t>To express an emotion</a:t>
            </a:r>
          </a:p>
          <a:p>
            <a:r>
              <a:rPr lang="en-US" dirty="0" smtClean="0"/>
              <a:t>To escape sensory overload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4343400"/>
            <a:ext cx="1738126" cy="2255583"/>
          </a:xfrm>
          <a:prstGeom prst="rect">
            <a:avLst/>
          </a:prstGeom>
        </p:spPr>
      </p:pic>
    </p:spTree>
    <p:extLst>
      <p:ext uri="{BB962C8B-B14F-4D97-AF65-F5344CB8AC3E}">
        <p14:creationId xmlns:p14="http://schemas.microsoft.com/office/powerpoint/2010/main" val="30864007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eaLnBrk="1" hangingPunct="1"/>
            <a:r>
              <a:rPr lang="en-US" altLang="en-US" sz="5400" b="1" dirty="0" smtClean="0"/>
              <a:t>Changing Our View</a:t>
            </a:r>
          </a:p>
        </p:txBody>
      </p:sp>
      <p:sp>
        <p:nvSpPr>
          <p:cNvPr id="26627" name="Rectangle 3"/>
          <p:cNvSpPr>
            <a:spLocks noGrp="1" noChangeArrowheads="1"/>
          </p:cNvSpPr>
          <p:nvPr>
            <p:ph type="body" idx="1"/>
          </p:nvPr>
        </p:nvSpPr>
        <p:spPr/>
        <p:txBody>
          <a:bodyPr>
            <a:normAutofit/>
          </a:bodyPr>
          <a:lstStyle/>
          <a:p>
            <a:pPr eaLnBrk="1" hangingPunct="1"/>
            <a:r>
              <a:rPr lang="en-US" altLang="en-US" sz="4000" dirty="0" smtClean="0"/>
              <a:t>Take the problem </a:t>
            </a:r>
            <a:r>
              <a:rPr lang="en-US" altLang="en-US" sz="4000" b="1" dirty="0" smtClean="0"/>
              <a:t>away from the child</a:t>
            </a:r>
            <a:r>
              <a:rPr lang="en-US" altLang="en-US" sz="4000" dirty="0" smtClean="0"/>
              <a:t> and ask:</a:t>
            </a:r>
          </a:p>
          <a:p>
            <a:pPr lvl="1" eaLnBrk="1" hangingPunct="1"/>
            <a:r>
              <a:rPr lang="en-US" altLang="en-US" sz="4000" dirty="0" smtClean="0"/>
              <a:t>Why is this behavior happening?</a:t>
            </a:r>
          </a:p>
          <a:p>
            <a:pPr eaLnBrk="1" hangingPunct="1"/>
            <a:r>
              <a:rPr lang="en-US" altLang="en-US" sz="4000" b="1" dirty="0" smtClean="0"/>
              <a:t>What changes can I make to prevent</a:t>
            </a:r>
            <a:r>
              <a:rPr lang="en-US" altLang="en-US" sz="4000" dirty="0" smtClean="0"/>
              <a:t> the problem from occurring and teach the child new skills?</a:t>
            </a:r>
          </a:p>
        </p:txBody>
      </p:sp>
    </p:spTree>
    <p:extLst>
      <p:ext uri="{BB962C8B-B14F-4D97-AF65-F5344CB8AC3E}">
        <p14:creationId xmlns:p14="http://schemas.microsoft.com/office/powerpoint/2010/main" val="216278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Reframing: Thought Control</a:t>
            </a:r>
            <a:endParaRPr lang="en-US" b="1" dirty="0"/>
          </a:p>
        </p:txBody>
      </p:sp>
      <p:sp>
        <p:nvSpPr>
          <p:cNvPr id="4" name="AutoShape 8"/>
          <p:cNvSpPr>
            <a:spLocks noGrp="1" noChangeArrowheads="1"/>
          </p:cNvSpPr>
          <p:nvPr>
            <p:ph idx="1"/>
          </p:nvPr>
        </p:nvSpPr>
        <p:spPr bwMode="auto">
          <a:xfrm>
            <a:off x="301752" y="1527048"/>
            <a:ext cx="4346448" cy="4572000"/>
          </a:xfrm>
          <a:prstGeom prst="cloudCallout">
            <a:avLst>
              <a:gd name="adj1" fmla="val -47594"/>
              <a:gd name="adj2" fmla="val 72241"/>
            </a:avLst>
          </a:prstGeom>
          <a:solidFill>
            <a:schemeClr val="bg1"/>
          </a:solidFill>
          <a:ln w="12700">
            <a:solidFill>
              <a:schemeClr val="tx1"/>
            </a:solidFill>
            <a:round/>
            <a:headEnd type="none" w="sm" len="sm"/>
            <a:tailEnd type="none" w="sm" len="sm"/>
          </a:ln>
        </p:spPr>
        <p:txBody>
          <a:bodyPr anchor="ctr">
            <a:normAutofit/>
          </a:bodyPr>
          <a:lstStyle/>
          <a:p>
            <a:pPr algn="ctr" eaLnBrk="0" hangingPunct="0">
              <a:buNone/>
              <a:defRPr/>
            </a:pPr>
            <a:r>
              <a:rPr lang="en-US" sz="1800" b="1" u="sng" dirty="0" smtClean="0">
                <a:latin typeface="+mn-lt"/>
                <a:ea typeface="ＭＳ Ｐゴシック" pitchFamily="34" charset="-128"/>
                <a:cs typeface="+mn-cs"/>
              </a:rPr>
              <a:t>Problem statement</a:t>
            </a:r>
          </a:p>
          <a:p>
            <a:pPr algn="ctr" eaLnBrk="0" hangingPunct="0">
              <a:buNone/>
              <a:defRPr/>
            </a:pPr>
            <a:r>
              <a:rPr lang="en-US" sz="1800" b="1" dirty="0" smtClean="0">
                <a:ea typeface="ＭＳ Ｐゴシック" pitchFamily="34" charset="-128"/>
              </a:rPr>
              <a:t>“I have to watch my child like a hawk or he’ll run down the hall or go out of the door.”</a:t>
            </a:r>
            <a:endParaRPr lang="en-US" sz="1800" b="1" dirty="0">
              <a:latin typeface="+mn-lt"/>
              <a:ea typeface="ＭＳ Ｐゴシック" pitchFamily="34" charset="-128"/>
              <a:cs typeface="+mn-cs"/>
            </a:endParaRPr>
          </a:p>
        </p:txBody>
      </p:sp>
      <p:sp>
        <p:nvSpPr>
          <p:cNvPr id="6" name="AutoShape 6"/>
          <p:cNvSpPr>
            <a:spLocks noChangeArrowheads="1"/>
          </p:cNvSpPr>
          <p:nvPr/>
        </p:nvSpPr>
        <p:spPr bwMode="auto">
          <a:xfrm>
            <a:off x="4724400" y="1502229"/>
            <a:ext cx="4191000" cy="4343400"/>
          </a:xfrm>
          <a:prstGeom prst="cloudCallout">
            <a:avLst>
              <a:gd name="adj1" fmla="val -37321"/>
              <a:gd name="adj2" fmla="val 69937"/>
            </a:avLst>
          </a:prstGeom>
          <a:solidFill>
            <a:schemeClr val="bg1"/>
          </a:solidFill>
          <a:ln w="12700">
            <a:solidFill>
              <a:schemeClr val="tx1"/>
            </a:solidFill>
            <a:round/>
            <a:headEnd type="none" w="sm" len="sm"/>
            <a:tailEnd type="none" w="sm" len="sm"/>
          </a:ln>
        </p:spPr>
        <p:txBody>
          <a:bodyPr wrap="none" anchor="ctr"/>
          <a:lstStyle/>
          <a:p>
            <a:pPr algn="ctr" eaLnBrk="0" hangingPunct="0">
              <a:defRPr/>
            </a:pPr>
            <a:endParaRPr lang="en-US" b="1" u="sng" dirty="0" smtClean="0">
              <a:latin typeface="+mn-lt"/>
              <a:ea typeface="ＭＳ Ｐゴシック" pitchFamily="34" charset="-128"/>
              <a:cs typeface="+mn-cs"/>
            </a:endParaRPr>
          </a:p>
          <a:p>
            <a:pPr algn="ctr" eaLnBrk="0" hangingPunct="0">
              <a:defRPr/>
            </a:pPr>
            <a:endParaRPr lang="en-US" b="1" u="sng" dirty="0" smtClean="0">
              <a:ea typeface="ＭＳ Ｐゴシック" pitchFamily="34" charset="-128"/>
            </a:endParaRPr>
          </a:p>
          <a:p>
            <a:pPr algn="ctr" eaLnBrk="0" hangingPunct="0">
              <a:defRPr/>
            </a:pPr>
            <a:endParaRPr lang="en-US" b="1" dirty="0">
              <a:latin typeface="+mn-lt"/>
              <a:ea typeface="ＭＳ Ｐゴシック" pitchFamily="34" charset="-128"/>
              <a:cs typeface="+mn-cs"/>
            </a:endParaRPr>
          </a:p>
        </p:txBody>
      </p:sp>
      <p:sp>
        <p:nvSpPr>
          <p:cNvPr id="3" name="TextBox 2"/>
          <p:cNvSpPr txBox="1"/>
          <p:nvPr/>
        </p:nvSpPr>
        <p:spPr>
          <a:xfrm>
            <a:off x="5219700" y="2895600"/>
            <a:ext cx="3200400" cy="923330"/>
          </a:xfrm>
          <a:prstGeom prst="rect">
            <a:avLst/>
          </a:prstGeom>
          <a:noFill/>
        </p:spPr>
        <p:txBody>
          <a:bodyPr wrap="square" rtlCol="0">
            <a:spAutoFit/>
          </a:bodyPr>
          <a:lstStyle/>
          <a:p>
            <a:r>
              <a:rPr lang="en-US" b="1" u="sng" dirty="0" smtClean="0"/>
              <a:t>Reframed statement</a:t>
            </a:r>
          </a:p>
          <a:p>
            <a:r>
              <a:rPr lang="en-US" b="1" dirty="0" smtClean="0"/>
              <a:t>“He may not understand my expectations. He is very active.” </a:t>
            </a:r>
            <a:endParaRPr lang="en-US" b="1" dirty="0"/>
          </a:p>
        </p:txBody>
      </p:sp>
    </p:spTree>
    <p:extLst>
      <p:ext uri="{BB962C8B-B14F-4D97-AF65-F5344CB8AC3E}">
        <p14:creationId xmlns:p14="http://schemas.microsoft.com/office/powerpoint/2010/main" val="39518391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919</Words>
  <Application>Microsoft Office PowerPoint</Application>
  <PresentationFormat>On-screen Show (4:3)</PresentationFormat>
  <Paragraphs>154</Paragraphs>
  <Slides>22</Slides>
  <Notes>10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Building Positive Relationships with your Children</vt:lpstr>
      <vt:lpstr>Agenda</vt:lpstr>
      <vt:lpstr>Examining Attitudes about Challenging Behaviors</vt:lpstr>
      <vt:lpstr>Challenging Behaviors </vt:lpstr>
      <vt:lpstr>Challenging Behavior  Basic Assumptions</vt:lpstr>
      <vt:lpstr>Challenging  Behavior Works</vt:lpstr>
      <vt:lpstr>Function of the Behavior</vt:lpstr>
      <vt:lpstr>Changing Our View</vt:lpstr>
      <vt:lpstr>Reframing: Thought Control</vt:lpstr>
      <vt:lpstr>Reframing: Thought Control</vt:lpstr>
      <vt:lpstr>Reframing: Thought Control</vt:lpstr>
      <vt:lpstr>Reframing Activity</vt:lpstr>
      <vt:lpstr>PowerPoint Presentation</vt:lpstr>
      <vt:lpstr>Use Positive Words</vt:lpstr>
      <vt:lpstr>Examples</vt:lpstr>
      <vt:lpstr>Building Positive Relationships by Making Deposits </vt:lpstr>
      <vt:lpstr>Building relationships: Ideas for Making Deposits</vt:lpstr>
      <vt:lpstr>Positive Adult-Child Interactions</vt:lpstr>
      <vt:lpstr>It All Adds Up</vt:lpstr>
      <vt:lpstr>The Benefits!</vt:lpstr>
      <vt:lpstr>Something to keep in mind….</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Positive Relationships with your Children</dc:title>
  <dc:creator>Janice Torres</dc:creator>
  <cp:lastModifiedBy>Janice Torres</cp:lastModifiedBy>
  <cp:revision>11</cp:revision>
  <dcterms:created xsi:type="dcterms:W3CDTF">2006-08-16T00:00:00Z</dcterms:created>
  <dcterms:modified xsi:type="dcterms:W3CDTF">2019-01-23T19:34:11Z</dcterms:modified>
</cp:coreProperties>
</file>